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84"/>
  </p:notesMasterIdLst>
  <p:handoutMasterIdLst>
    <p:handoutMasterId r:id="rId85"/>
  </p:handoutMasterIdLst>
  <p:sldIdLst>
    <p:sldId id="257" r:id="rId2"/>
    <p:sldId id="258" r:id="rId3"/>
    <p:sldId id="350" r:id="rId4"/>
    <p:sldId id="351" r:id="rId5"/>
    <p:sldId id="352" r:id="rId6"/>
    <p:sldId id="353" r:id="rId7"/>
    <p:sldId id="354" r:id="rId8"/>
    <p:sldId id="355" r:id="rId9"/>
    <p:sldId id="284" r:id="rId10"/>
    <p:sldId id="285" r:id="rId11"/>
    <p:sldId id="286" r:id="rId12"/>
    <p:sldId id="287" r:id="rId13"/>
    <p:sldId id="288" r:id="rId14"/>
    <p:sldId id="282" r:id="rId15"/>
    <p:sldId id="277" r:id="rId16"/>
    <p:sldId id="269" r:id="rId17"/>
    <p:sldId id="279" r:id="rId18"/>
    <p:sldId id="281" r:id="rId19"/>
    <p:sldId id="260" r:id="rId20"/>
    <p:sldId id="261" r:id="rId21"/>
    <p:sldId id="262" r:id="rId22"/>
    <p:sldId id="263" r:id="rId23"/>
    <p:sldId id="265" r:id="rId24"/>
    <p:sldId id="268" r:id="rId25"/>
    <p:sldId id="289" r:id="rId26"/>
    <p:sldId id="290" r:id="rId27"/>
    <p:sldId id="259" r:id="rId28"/>
    <p:sldId id="296" r:id="rId29"/>
    <p:sldId id="347" r:id="rId30"/>
    <p:sldId id="348" r:id="rId31"/>
    <p:sldId id="349"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27" r:id="rId53"/>
    <p:sldId id="317" r:id="rId54"/>
    <p:sldId id="346" r:id="rId55"/>
    <p:sldId id="332"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28" r:id="rId70"/>
    <p:sldId id="329" r:id="rId71"/>
    <p:sldId id="330" r:id="rId72"/>
    <p:sldId id="331" r:id="rId73"/>
    <p:sldId id="318" r:id="rId74"/>
    <p:sldId id="319" r:id="rId75"/>
    <p:sldId id="320" r:id="rId76"/>
    <p:sldId id="321" r:id="rId77"/>
    <p:sldId id="266" r:id="rId78"/>
    <p:sldId id="276" r:id="rId79"/>
    <p:sldId id="267" r:id="rId80"/>
    <p:sldId id="270" r:id="rId81"/>
    <p:sldId id="264" r:id="rId82"/>
    <p:sldId id="356" r:id="rId83"/>
  </p:sldIdLst>
  <p:sldSz cx="9144000" cy="6858000" type="screen4x3"/>
  <p:notesSz cx="6743700"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6600"/>
    <a:srgbClr val="0000CC"/>
    <a:srgbClr val="003300"/>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5620"/>
    <p:restoredTop sz="94660"/>
  </p:normalViewPr>
  <p:slideViewPr>
    <p:cSldViewPr>
      <p:cViewPr varScale="1">
        <p:scale>
          <a:sx n="47" d="100"/>
          <a:sy n="47" d="100"/>
        </p:scale>
        <p:origin x="-114" y="-16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0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270" cy="493320"/>
          </a:xfrm>
          <a:prstGeom prst="rect">
            <a:avLst/>
          </a:prstGeom>
        </p:spPr>
        <p:txBody>
          <a:bodyPr vert="horz" lIns="90425" tIns="45213" rIns="90425" bIns="45213" rtlCol="0"/>
          <a:lstStyle>
            <a:lvl1pPr algn="l">
              <a:defRPr sz="1200"/>
            </a:lvl1pPr>
          </a:lstStyle>
          <a:p>
            <a:endParaRPr lang="en-US"/>
          </a:p>
        </p:txBody>
      </p:sp>
      <p:sp>
        <p:nvSpPr>
          <p:cNvPr id="3" name="Date Placeholder 2"/>
          <p:cNvSpPr>
            <a:spLocks noGrp="1"/>
          </p:cNvSpPr>
          <p:nvPr>
            <p:ph type="dt" sz="quarter" idx="1"/>
          </p:nvPr>
        </p:nvSpPr>
        <p:spPr>
          <a:xfrm>
            <a:off x="3819869" y="0"/>
            <a:ext cx="2922270" cy="493320"/>
          </a:xfrm>
          <a:prstGeom prst="rect">
            <a:avLst/>
          </a:prstGeom>
        </p:spPr>
        <p:txBody>
          <a:bodyPr vert="horz" lIns="90425" tIns="45213" rIns="90425" bIns="45213" rtlCol="0"/>
          <a:lstStyle>
            <a:lvl1pPr algn="r">
              <a:defRPr sz="1200"/>
            </a:lvl1pPr>
          </a:lstStyle>
          <a:p>
            <a:fld id="{D7B6F256-D90D-4851-8357-E1FC6A848CC5}" type="datetimeFigureOut">
              <a:rPr lang="en-US" smtClean="0"/>
              <a:pPr/>
              <a:t>8/8/2015</a:t>
            </a:fld>
            <a:endParaRPr lang="en-US"/>
          </a:p>
        </p:txBody>
      </p:sp>
      <p:sp>
        <p:nvSpPr>
          <p:cNvPr id="4" name="Footer Placeholder 3"/>
          <p:cNvSpPr>
            <a:spLocks noGrp="1"/>
          </p:cNvSpPr>
          <p:nvPr>
            <p:ph type="ftr" sz="quarter" idx="2"/>
          </p:nvPr>
        </p:nvSpPr>
        <p:spPr>
          <a:xfrm>
            <a:off x="0" y="9380943"/>
            <a:ext cx="2922270" cy="493320"/>
          </a:xfrm>
          <a:prstGeom prst="rect">
            <a:avLst/>
          </a:prstGeom>
        </p:spPr>
        <p:txBody>
          <a:bodyPr vert="horz" lIns="90425" tIns="45213" rIns="90425" bIns="45213" rtlCol="0" anchor="b"/>
          <a:lstStyle>
            <a:lvl1pPr algn="l">
              <a:defRPr sz="1200"/>
            </a:lvl1pPr>
          </a:lstStyle>
          <a:p>
            <a:endParaRPr lang="en-US"/>
          </a:p>
        </p:txBody>
      </p:sp>
      <p:sp>
        <p:nvSpPr>
          <p:cNvPr id="5" name="Slide Number Placeholder 4"/>
          <p:cNvSpPr>
            <a:spLocks noGrp="1"/>
          </p:cNvSpPr>
          <p:nvPr>
            <p:ph type="sldNum" sz="quarter" idx="3"/>
          </p:nvPr>
        </p:nvSpPr>
        <p:spPr>
          <a:xfrm>
            <a:off x="3819869" y="9380943"/>
            <a:ext cx="2922270" cy="493320"/>
          </a:xfrm>
          <a:prstGeom prst="rect">
            <a:avLst/>
          </a:prstGeom>
        </p:spPr>
        <p:txBody>
          <a:bodyPr vert="horz" lIns="90425" tIns="45213" rIns="90425" bIns="45213" rtlCol="0" anchor="b"/>
          <a:lstStyle>
            <a:lvl1pPr algn="r">
              <a:defRPr sz="1200"/>
            </a:lvl1pPr>
          </a:lstStyle>
          <a:p>
            <a:fld id="{E684B965-D3CA-4160-B9EA-12DCBCA51EC7}" type="slidenum">
              <a:rPr lang="en-US" smtClean="0"/>
              <a:pPr/>
              <a:t>‹#›</a:t>
            </a:fld>
            <a:endParaRPr lang="en-US"/>
          </a:p>
        </p:txBody>
      </p:sp>
    </p:spTree>
    <p:extLst>
      <p:ext uri="{BB962C8B-B14F-4D97-AF65-F5344CB8AC3E}">
        <p14:creationId xmlns:p14="http://schemas.microsoft.com/office/powerpoint/2010/main" xmlns="" val="196103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270" cy="493792"/>
          </a:xfrm>
          <a:prstGeom prst="rect">
            <a:avLst/>
          </a:prstGeom>
        </p:spPr>
        <p:txBody>
          <a:bodyPr vert="horz" lIns="90425" tIns="45213" rIns="90425" bIns="45213" rtlCol="0"/>
          <a:lstStyle>
            <a:lvl1pPr algn="l">
              <a:defRPr sz="1200"/>
            </a:lvl1pPr>
          </a:lstStyle>
          <a:p>
            <a:endParaRPr lang="en-US" dirty="0"/>
          </a:p>
        </p:txBody>
      </p:sp>
      <p:sp>
        <p:nvSpPr>
          <p:cNvPr id="3" name="Date Placeholder 2"/>
          <p:cNvSpPr>
            <a:spLocks noGrp="1"/>
          </p:cNvSpPr>
          <p:nvPr>
            <p:ph type="dt" idx="1"/>
          </p:nvPr>
        </p:nvSpPr>
        <p:spPr>
          <a:xfrm>
            <a:off x="3819869" y="0"/>
            <a:ext cx="2922270" cy="493792"/>
          </a:xfrm>
          <a:prstGeom prst="rect">
            <a:avLst/>
          </a:prstGeom>
        </p:spPr>
        <p:txBody>
          <a:bodyPr vert="horz" lIns="90425" tIns="45213" rIns="90425" bIns="45213" rtlCol="0"/>
          <a:lstStyle>
            <a:lvl1pPr algn="r">
              <a:defRPr sz="1200"/>
            </a:lvl1pPr>
          </a:lstStyle>
          <a:p>
            <a:fld id="{B50BB68B-0AAA-4878-975B-D1FA574C88B9}" type="datetimeFigureOut">
              <a:rPr lang="en-US" smtClean="0"/>
              <a:pPr/>
              <a:t>8/8/2015</a:t>
            </a:fld>
            <a:endParaRPr lang="en-US" dirty="0"/>
          </a:p>
        </p:txBody>
      </p:sp>
      <p:sp>
        <p:nvSpPr>
          <p:cNvPr id="4" name="Slide Image Placeholder 3"/>
          <p:cNvSpPr>
            <a:spLocks noGrp="1" noRot="1" noChangeAspect="1"/>
          </p:cNvSpPr>
          <p:nvPr>
            <p:ph type="sldImg" idx="2"/>
          </p:nvPr>
        </p:nvSpPr>
        <p:spPr>
          <a:xfrm>
            <a:off x="903288" y="741363"/>
            <a:ext cx="4937125" cy="3703637"/>
          </a:xfrm>
          <a:prstGeom prst="rect">
            <a:avLst/>
          </a:prstGeom>
          <a:noFill/>
          <a:ln w="12700">
            <a:solidFill>
              <a:prstClr val="black"/>
            </a:solidFill>
          </a:ln>
        </p:spPr>
        <p:txBody>
          <a:bodyPr vert="horz" lIns="90425" tIns="45213" rIns="90425" bIns="45213" rtlCol="0" anchor="ctr"/>
          <a:lstStyle/>
          <a:p>
            <a:endParaRPr lang="en-US" dirty="0"/>
          </a:p>
        </p:txBody>
      </p:sp>
      <p:sp>
        <p:nvSpPr>
          <p:cNvPr id="5" name="Notes Placeholder 4"/>
          <p:cNvSpPr>
            <a:spLocks noGrp="1"/>
          </p:cNvSpPr>
          <p:nvPr>
            <p:ph type="body" sz="quarter" idx="3"/>
          </p:nvPr>
        </p:nvSpPr>
        <p:spPr>
          <a:xfrm>
            <a:off x="674370" y="4691024"/>
            <a:ext cx="5394960" cy="4444127"/>
          </a:xfrm>
          <a:prstGeom prst="rect">
            <a:avLst/>
          </a:prstGeom>
        </p:spPr>
        <p:txBody>
          <a:bodyPr vert="horz" lIns="90425" tIns="45213" rIns="90425" bIns="452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80332"/>
            <a:ext cx="2922270" cy="493792"/>
          </a:xfrm>
          <a:prstGeom prst="rect">
            <a:avLst/>
          </a:prstGeom>
        </p:spPr>
        <p:txBody>
          <a:bodyPr vert="horz" lIns="90425" tIns="45213" rIns="90425" bIns="452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9869" y="9380332"/>
            <a:ext cx="2922270" cy="493792"/>
          </a:xfrm>
          <a:prstGeom prst="rect">
            <a:avLst/>
          </a:prstGeom>
        </p:spPr>
        <p:txBody>
          <a:bodyPr vert="horz" lIns="90425" tIns="45213" rIns="90425" bIns="45213" rtlCol="0" anchor="b"/>
          <a:lstStyle>
            <a:lvl1pPr algn="r">
              <a:defRPr sz="1200"/>
            </a:lvl1pPr>
          </a:lstStyle>
          <a:p>
            <a:fld id="{2A5B0052-0CB6-4486-98D9-8AAA50ACEF16}" type="slidenum">
              <a:rPr lang="en-US" smtClean="0"/>
              <a:pPr/>
              <a:t>‹#›</a:t>
            </a:fld>
            <a:endParaRPr lang="en-US" dirty="0"/>
          </a:p>
        </p:txBody>
      </p:sp>
    </p:spTree>
    <p:extLst>
      <p:ext uri="{BB962C8B-B14F-4D97-AF65-F5344CB8AC3E}">
        <p14:creationId xmlns:p14="http://schemas.microsoft.com/office/powerpoint/2010/main" xmlns="" val="266637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509789DE-33C2-4F6E-9E51-1499AC10104D}" type="slidenum">
              <a:rPr lang="en-US"/>
              <a:pPr/>
              <a:t>1</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miter lim="800000"/>
            <a:headEnd/>
            <a:tailEnd/>
          </a:ln>
        </p:spPr>
        <p:txBody>
          <a:bodyPr/>
          <a:lstStyle/>
          <a:p>
            <a:fld id="{E3D36389-4A40-4F2E-8873-5D1C4AA62EAB}" type="slidenum">
              <a:rPr lang="en-US"/>
              <a:pPr/>
              <a:t>11</a:t>
            </a:fld>
            <a:endParaRPr lang="en-US"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endParaRPr lang="en-IN"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miter lim="800000"/>
            <a:headEnd/>
            <a:tailEnd/>
          </a:ln>
        </p:spPr>
        <p:txBody>
          <a:bodyPr/>
          <a:lstStyle/>
          <a:p>
            <a:fld id="{3291458E-2713-4D0A-BE7A-9D1667534F3A}" type="slidenum">
              <a:rPr lang="en-US"/>
              <a:pPr/>
              <a:t>12</a:t>
            </a:fld>
            <a:endParaRPr 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IN"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miter lim="800000"/>
            <a:headEnd/>
            <a:tailEnd/>
          </a:ln>
        </p:spPr>
        <p:txBody>
          <a:bodyPr/>
          <a:lstStyle/>
          <a:p>
            <a:fld id="{E3B048CD-EE5C-4E43-85EA-66363C249625}" type="slidenum">
              <a:rPr lang="en-US"/>
              <a:pPr/>
              <a:t>13</a:t>
            </a:fld>
            <a:endParaRPr lang="en-US"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IN"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miter lim="800000"/>
            <a:headEnd/>
            <a:tailEnd/>
          </a:ln>
        </p:spPr>
        <p:txBody>
          <a:bodyPr/>
          <a:lstStyle/>
          <a:p>
            <a:fld id="{32EA8E9A-2ECD-40F7-998C-EF1BF1495A42}" type="slidenum">
              <a:rPr lang="en-US"/>
              <a:pPr/>
              <a:t>14</a:t>
            </a:fld>
            <a:endParaRPr lang="en-US"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899160" y="4691024"/>
            <a:ext cx="4945380" cy="4444127"/>
          </a:xfrm>
          <a:noFill/>
        </p:spPr>
        <p:txBody>
          <a:bodyPr/>
          <a:lstStyle/>
          <a:p>
            <a:pPr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fld id="{4330CB06-6E66-4F8A-A574-0FDB63618278}" type="slidenum">
              <a:rPr lang="en-US"/>
              <a:pPr/>
              <a:t>15</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899160" y="4691024"/>
            <a:ext cx="4945380" cy="4444127"/>
          </a:xfrm>
          <a:noFill/>
        </p:spPr>
        <p:txBody>
          <a:bodyPr/>
          <a:lstStyle/>
          <a:p>
            <a:pPr eaLnBrk="1" hangingPunct="1"/>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miter lim="800000"/>
            <a:headEnd/>
            <a:tailEnd/>
          </a:ln>
        </p:spPr>
        <p:txBody>
          <a:bodyPr/>
          <a:lstStyle/>
          <a:p>
            <a:fld id="{99B63AAD-82C7-4176-8450-447F918A26E4}" type="slidenum">
              <a:rPr lang="en-US"/>
              <a:pPr/>
              <a:t>16</a:t>
            </a:fld>
            <a:endParaRPr lang="en-US"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674211" y="4690943"/>
            <a:ext cx="5395282" cy="4443967"/>
          </a:xfrm>
          <a:noFill/>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miter lim="800000"/>
            <a:headEnd/>
            <a:tailEnd/>
          </a:ln>
        </p:spPr>
        <p:txBody>
          <a:bodyPr/>
          <a:lstStyle/>
          <a:p>
            <a:fld id="{87EB587E-11D6-4C02-AFE0-FA59D68B5994}" type="slidenum">
              <a:rPr lang="en-US"/>
              <a:pPr/>
              <a:t>17</a:t>
            </a:fld>
            <a:endParaRPr lang="en-US"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899160" y="4691024"/>
            <a:ext cx="4945380" cy="4444127"/>
          </a:xfrm>
          <a:noFill/>
        </p:spPr>
        <p:txBody>
          <a:bodyPr/>
          <a:lstStyle/>
          <a:p>
            <a:pPr eaLnBrk="1" hangingPunct="1"/>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miter lim="800000"/>
            <a:headEnd/>
            <a:tailEnd/>
          </a:ln>
        </p:spPr>
        <p:txBody>
          <a:bodyPr/>
          <a:lstStyle/>
          <a:p>
            <a:fld id="{9FEB5B29-3C2F-43A6-9351-0A59172404FC}" type="slidenum">
              <a:rPr lang="en-US"/>
              <a:pPr/>
              <a:t>18</a:t>
            </a:fld>
            <a:endParaRPr lang="en-US"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899160" y="4691024"/>
            <a:ext cx="4945380" cy="4444127"/>
          </a:xfrm>
          <a:noFill/>
        </p:spPr>
        <p:txBody>
          <a:bodyPr/>
          <a:lstStyle/>
          <a:p>
            <a:pPr eaLnBrk="1" hangingPunct="1"/>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CA13B-D660-C54F-B30A-A1D52A95348C}" type="slidenum">
              <a:rPr lang="en-US"/>
              <a:pPr/>
              <a:t>25</a:t>
            </a:fld>
            <a:endParaRPr lang="en-US" dirty="0"/>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65058-C1AC-1243-9B82-79829E89A24F}" type="slidenum">
              <a:rPr lang="en-US"/>
              <a:pPr/>
              <a:t>26</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84EDC19A-1535-47C5-A40D-7FAAFF34E237}" type="slidenum">
              <a:rPr lang="en-US"/>
              <a:pPr/>
              <a:t>2</a:t>
            </a:fld>
            <a:endParaRPr lang="en-US"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81551-EC29-449D-A3CF-53D467B92D70}" type="slidenum">
              <a:rPr lang="en-US"/>
              <a:pPr/>
              <a:t>78</a:t>
            </a:fld>
            <a:endParaRPr lang="en-US" dirty="0"/>
          </a:p>
        </p:txBody>
      </p:sp>
      <p:sp>
        <p:nvSpPr>
          <p:cNvPr id="68610" name="Rectangle 2"/>
          <p:cNvSpPr>
            <a:spLocks noGrp="1" noRot="1" noChangeAspect="1" noChangeArrowheads="1" noTextEdit="1"/>
          </p:cNvSpPr>
          <p:nvPr>
            <p:ph type="sldImg"/>
          </p:nvPr>
        </p:nvSpPr>
        <p:spPr>
          <a:xfrm>
            <a:off x="1114425" y="987425"/>
            <a:ext cx="4514850" cy="3386138"/>
          </a:xfrm>
          <a:solidFill>
            <a:srgbClr val="FFFFFF"/>
          </a:solidFill>
          <a:ln/>
        </p:spPr>
      </p:sp>
      <p:sp>
        <p:nvSpPr>
          <p:cNvPr id="68611" name="Rectangle 3"/>
          <p:cNvSpPr txBox="1">
            <a:spLocks noGrp="1" noChangeArrowheads="1"/>
          </p:cNvSpPr>
          <p:nvPr>
            <p:ph type="body" idx="1"/>
          </p:nvPr>
        </p:nvSpPr>
        <p:spPr>
          <a:xfrm>
            <a:off x="1028729" y="4701311"/>
            <a:ext cx="4692491" cy="3756591"/>
          </a:xfrm>
          <a:ln/>
        </p:spPr>
        <p:txBody>
          <a:bodyPr wrap="none" anchor="ctr"/>
          <a:lstStyle/>
          <a:p>
            <a:pPr defTabSz="452125"/>
            <a:endParaRPr lang="en-I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764A1-EF23-4FC0-A543-A4E9F46778DC}" type="slidenum">
              <a:rPr lang="en-US"/>
              <a:pPr/>
              <a:t>3</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I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8E605-0696-4939-9955-18B6C8FD9C2F}" type="slidenum">
              <a:rPr lang="en-US"/>
              <a:pPr/>
              <a:t>4</a:t>
            </a:fld>
            <a:endParaRPr 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I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3BD47-FDB0-464B-AD5A-1173AFCC39F9}" type="slidenum">
              <a:rPr lang="en-US"/>
              <a:pPr/>
              <a:t>5</a:t>
            </a:fld>
            <a:endParaRPr 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I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21B07-6E7A-4341-8D4D-37DFF40926F8}" type="slidenum">
              <a:rPr lang="en-US"/>
              <a:pPr/>
              <a:t>6</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I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A473B-72D6-490E-9C48-71CBFFCA7955}" type="slidenum">
              <a:rPr lang="en-US"/>
              <a:pPr/>
              <a:t>8</a:t>
            </a:fld>
            <a:endParaRPr lang="en-US"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I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miter lim="800000"/>
            <a:headEnd/>
            <a:tailEnd/>
          </a:ln>
        </p:spPr>
        <p:txBody>
          <a:bodyPr/>
          <a:lstStyle/>
          <a:p>
            <a:fld id="{7C1A76B8-29CC-494A-9193-EB8FD3648326}" type="slidenum">
              <a:rPr lang="en-US"/>
              <a:pPr/>
              <a:t>9</a:t>
            </a:fld>
            <a:endParaRPr lang="en-US"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IN"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miter lim="800000"/>
            <a:headEnd/>
            <a:tailEnd/>
          </a:ln>
        </p:spPr>
        <p:txBody>
          <a:bodyPr/>
          <a:lstStyle/>
          <a:p>
            <a:fld id="{1C4F3322-5227-42BD-95CD-4AA6CA32F62F}" type="slidenum">
              <a:rPr lang="en-US"/>
              <a:pPr/>
              <a:t>10</a:t>
            </a:fld>
            <a:endParaRPr lang="en-US" dirty="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IN"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E77E8F-A3FC-4E44-938E-57D9D532C480}" type="datetimeFigureOut">
              <a:rPr lang="en-US" smtClean="0"/>
              <a:pPr/>
              <a:t>8/8/2015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33EF8-FA67-47AA-B4D1-36832C4592C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77E8F-A3FC-4E44-938E-57D9D532C480}" type="datetimeFigureOut">
              <a:rPr lang="en-US" smtClean="0"/>
              <a:pPr/>
              <a:t>8/8/2015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33EF8-FA67-47AA-B4D1-36832C4592C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77E8F-A3FC-4E44-938E-57D9D532C480}" type="datetimeFigureOut">
              <a:rPr lang="en-US" smtClean="0"/>
              <a:pPr/>
              <a:t>8/8/2015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33EF8-FA67-47AA-B4D1-36832C4592C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0AD5AE6-C003-4F62-A0FD-601DAD7F9B0E}"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bwMode="ltGray">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6A1993E-5CBA-4CF0-9BBE-AC31A3E11C19}"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77E8F-A3FC-4E44-938E-57D9D532C480}" type="datetimeFigureOut">
              <a:rPr lang="en-US" smtClean="0"/>
              <a:pPr/>
              <a:t>8/8/2015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33EF8-FA67-47AA-B4D1-36832C4592C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E77E8F-A3FC-4E44-938E-57D9D532C480}" type="datetimeFigureOut">
              <a:rPr lang="en-US" smtClean="0"/>
              <a:pPr/>
              <a:t>8/8/2015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D33EF8-FA67-47AA-B4D1-36832C4592C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E77E8F-A3FC-4E44-938E-57D9D532C480}" type="datetimeFigureOut">
              <a:rPr lang="en-US" smtClean="0"/>
              <a:pPr/>
              <a:t>8/8/2015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D33EF8-FA67-47AA-B4D1-36832C4592C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77E8F-A3FC-4E44-938E-57D9D532C480}" type="datetimeFigureOut">
              <a:rPr lang="en-US" smtClean="0"/>
              <a:pPr/>
              <a:t>8/8/2015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D33EF8-FA67-47AA-B4D1-36832C4592C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E77E8F-A3FC-4E44-938E-57D9D532C480}" type="datetimeFigureOut">
              <a:rPr lang="en-US" smtClean="0"/>
              <a:pPr/>
              <a:t>8/8/2015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D33EF8-FA67-47AA-B4D1-36832C4592C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77E8F-A3FC-4E44-938E-57D9D532C480}" type="datetimeFigureOut">
              <a:rPr lang="en-US" smtClean="0"/>
              <a:pPr/>
              <a:t>8/8/2015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D33EF8-FA67-47AA-B4D1-36832C4592C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77E8F-A3FC-4E44-938E-57D9D532C480}" type="datetimeFigureOut">
              <a:rPr lang="en-US" smtClean="0"/>
              <a:pPr/>
              <a:t>8/8/2015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D33EF8-FA67-47AA-B4D1-36832C4592C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E77E8F-A3FC-4E44-938E-57D9D532C480}" type="datetimeFigureOut">
              <a:rPr lang="en-US" smtClean="0"/>
              <a:pPr/>
              <a:t>8/8/2015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D33EF8-FA67-47AA-B4D1-36832C4592C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77E8F-A3FC-4E44-938E-57D9D532C480}" type="datetimeFigureOut">
              <a:rPr lang="en-US" smtClean="0"/>
              <a:pPr/>
              <a:t>8/8/2015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33EF8-FA67-47AA-B4D1-36832C4592C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Cyberspace.doc"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10.248.118.147/njdg_public/"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981200"/>
            <a:ext cx="9144000" cy="1828800"/>
          </a:xfrm>
          <a:ln>
            <a:noFill/>
          </a:ln>
          <a:effectLst>
            <a:glow rad="228600">
              <a:schemeClr val="accent6">
                <a:satMod val="175000"/>
                <a:alpha val="40000"/>
              </a:schemeClr>
            </a:glow>
            <a:innerShdw blurRad="114300">
              <a:prstClr val="black"/>
            </a:innerShdw>
          </a:effectLst>
          <a:scene3d>
            <a:camera prst="orthographicFront"/>
            <a:lightRig rig="threePt" dir="t"/>
          </a:scene3d>
          <a:sp3d extrusionH="76200" contourW="50800" prstMaterial="legacyWireframe">
            <a:bevelT w="304800" prst="convex"/>
            <a:bevelB w="152400"/>
            <a:extrusionClr>
              <a:schemeClr val="tx1"/>
            </a:extrusionClr>
            <a:contourClr>
              <a:schemeClr val="tx1"/>
            </a:contourClr>
          </a:sp3d>
        </p:spPr>
        <p:txBody>
          <a:bodyPr>
            <a:normAutofit fontScale="90000"/>
            <a:sp3d extrusionH="57150">
              <a:bevelT w="222250" h="101600" prst="riblet"/>
              <a:bevelB w="165100" h="50800"/>
              <a:extrusionClr>
                <a:srgbClr val="0070C0"/>
              </a:extrusionClr>
            </a:sp3d>
          </a:bodyPr>
          <a:lstStyle/>
          <a:p>
            <a:pPr eaLnBrk="1" hangingPunct="1">
              <a:defRPr/>
            </a:pPr>
            <a:r>
              <a:rPr lang="en-IN" sz="9600" b="1" dirty="0">
                <a:solidFill>
                  <a:srgbClr val="0000CC"/>
                </a:solidFill>
                <a:effectLst>
                  <a:outerShdw blurRad="38100" dist="38100" dir="2700000" algn="tl">
                    <a:srgbClr val="C0C0C0"/>
                  </a:outerShdw>
                </a:effectLst>
                <a:latin typeface="Times New Roman" pitchFamily="18" charset="0"/>
              </a:rPr>
              <a:t>N</a:t>
            </a:r>
            <a:r>
              <a:rPr lang="en-IN" sz="4000" b="1" dirty="0" smtClean="0">
                <a:solidFill>
                  <a:srgbClr val="3333FF"/>
                </a:solidFill>
                <a:effectLst>
                  <a:outerShdw blurRad="38100" dist="38100" dir="2700000" algn="tl">
                    <a:srgbClr val="C0C0C0"/>
                  </a:outerShdw>
                </a:effectLst>
                <a:latin typeface="Times New Roman" pitchFamily="18" charset="0"/>
              </a:rPr>
              <a:t>ATIONAL </a:t>
            </a:r>
            <a:r>
              <a:rPr lang="en-IN" sz="9600" b="1" dirty="0">
                <a:solidFill>
                  <a:srgbClr val="0000CC"/>
                </a:solidFill>
                <a:effectLst>
                  <a:outerShdw blurRad="38100" dist="38100" dir="2700000" algn="tl">
                    <a:srgbClr val="C0C0C0"/>
                  </a:outerShdw>
                </a:effectLst>
                <a:latin typeface="Times New Roman" pitchFamily="18" charset="0"/>
              </a:rPr>
              <a:t>J</a:t>
            </a:r>
            <a:r>
              <a:rPr lang="en-IN" sz="4000" b="1" dirty="0">
                <a:solidFill>
                  <a:srgbClr val="3333FF"/>
                </a:solidFill>
                <a:effectLst>
                  <a:outerShdw blurRad="38100" dist="38100" dir="2700000" algn="tl">
                    <a:srgbClr val="C0C0C0"/>
                  </a:outerShdw>
                </a:effectLst>
                <a:latin typeface="Times New Roman" pitchFamily="18" charset="0"/>
              </a:rPr>
              <a:t>UDICIAL</a:t>
            </a:r>
            <a:r>
              <a:rPr lang="en-IN" sz="9600" b="1" dirty="0">
                <a:solidFill>
                  <a:srgbClr val="0000CC"/>
                </a:solidFill>
                <a:effectLst>
                  <a:outerShdw blurRad="38100" dist="38100" dir="2700000" algn="tl">
                    <a:srgbClr val="C0C0C0"/>
                  </a:outerShdw>
                </a:effectLst>
                <a:latin typeface="Times New Roman" pitchFamily="18" charset="0"/>
              </a:rPr>
              <a:t>A</a:t>
            </a:r>
            <a:r>
              <a:rPr lang="en-IN" sz="4000" b="1" dirty="0">
                <a:solidFill>
                  <a:srgbClr val="3333FF"/>
                </a:solidFill>
                <a:effectLst>
                  <a:outerShdw blurRad="38100" dist="38100" dir="2700000" algn="tl">
                    <a:srgbClr val="C0C0C0"/>
                  </a:outerShdw>
                </a:effectLst>
                <a:latin typeface="Times New Roman" pitchFamily="18" charset="0"/>
              </a:rPr>
              <a:t>CADEMY </a:t>
            </a:r>
            <a:r>
              <a:rPr lang="en-IN" sz="3200" b="1" dirty="0" smtClean="0">
                <a:effectLst>
                  <a:outerShdw blurRad="38100" dist="38100" dir="2700000" algn="tl">
                    <a:srgbClr val="C0C0C0"/>
                  </a:outerShdw>
                </a:effectLst>
              </a:rPr>
              <a:t/>
            </a:r>
            <a:br>
              <a:rPr lang="en-IN" sz="3200" b="1" dirty="0" smtClean="0">
                <a:effectLst>
                  <a:outerShdw blurRad="38100" dist="38100" dir="2700000" algn="tl">
                    <a:srgbClr val="C0C0C0"/>
                  </a:outerShdw>
                </a:effectLst>
              </a:rPr>
            </a:br>
            <a:r>
              <a:rPr lang="en-US" sz="3100" b="1" i="1" dirty="0" smtClean="0">
                <a:solidFill>
                  <a:srgbClr val="996600"/>
                </a:solidFill>
                <a:effectLst>
                  <a:outerShdw blurRad="38100" dist="38100" dir="2700000" algn="tl">
                    <a:srgbClr val="C0C0C0"/>
                  </a:outerShdw>
                </a:effectLst>
              </a:rPr>
              <a:t>7</a:t>
            </a:r>
            <a:r>
              <a:rPr lang="en-US" sz="3100" b="1" i="1" baseline="30000" dirty="0" smtClean="0">
                <a:solidFill>
                  <a:srgbClr val="996600"/>
                </a:solidFill>
                <a:effectLst>
                  <a:outerShdw blurRad="38100" dist="38100" dir="2700000" algn="tl">
                    <a:srgbClr val="C0C0C0"/>
                  </a:outerShdw>
                </a:effectLst>
              </a:rPr>
              <a:t>th</a:t>
            </a:r>
            <a:r>
              <a:rPr lang="en-US" sz="3100" b="1" i="1" dirty="0" smtClean="0">
                <a:solidFill>
                  <a:srgbClr val="996600"/>
                </a:solidFill>
                <a:effectLst>
                  <a:outerShdw blurRad="38100" dist="38100" dir="2700000" algn="tl">
                    <a:srgbClr val="C0C0C0"/>
                  </a:outerShdw>
                </a:effectLst>
              </a:rPr>
              <a:t> to 9</a:t>
            </a:r>
            <a:r>
              <a:rPr lang="en-US" sz="3100" b="1" i="1" baseline="30000" dirty="0" smtClean="0">
                <a:solidFill>
                  <a:srgbClr val="996600"/>
                </a:solidFill>
                <a:effectLst>
                  <a:outerShdw blurRad="38100" dist="38100" dir="2700000" algn="tl">
                    <a:srgbClr val="C0C0C0"/>
                  </a:outerShdw>
                </a:effectLst>
              </a:rPr>
              <a:t>th</a:t>
            </a:r>
            <a:r>
              <a:rPr lang="en-US" sz="3100" b="1" i="1" dirty="0" smtClean="0">
                <a:solidFill>
                  <a:srgbClr val="996600"/>
                </a:solidFill>
                <a:effectLst>
                  <a:outerShdw blurRad="38100" dist="38100" dir="2700000" algn="tl">
                    <a:srgbClr val="C0C0C0"/>
                  </a:outerShdw>
                </a:effectLst>
              </a:rPr>
              <a:t>  August, 2015</a:t>
            </a:r>
            <a:endParaRPr lang="en-IN" sz="2400" b="1" i="1" dirty="0" smtClean="0">
              <a:solidFill>
                <a:srgbClr val="996600"/>
              </a:solidFill>
              <a:effectLst>
                <a:outerShdw blurRad="38100" dist="38100" dir="2700000" algn="tl">
                  <a:srgbClr val="C0C0C0"/>
                </a:outerShdw>
              </a:effectLst>
            </a:endParaRPr>
          </a:p>
        </p:txBody>
      </p:sp>
      <p:sp>
        <p:nvSpPr>
          <p:cNvPr id="3075" name="Rectangle 3"/>
          <p:cNvSpPr>
            <a:spLocks noGrp="1" noChangeArrowheads="1"/>
          </p:cNvSpPr>
          <p:nvPr>
            <p:ph type="subTitle" idx="1"/>
          </p:nvPr>
        </p:nvSpPr>
        <p:spPr>
          <a:xfrm>
            <a:off x="0" y="3919478"/>
            <a:ext cx="9144000" cy="2862322"/>
          </a:xfrm>
          <a:solidFill>
            <a:srgbClr val="000000"/>
          </a:solidFill>
          <a:ln>
            <a:solidFill>
              <a:srgbClr val="6600CC"/>
            </a:solidFill>
          </a:ln>
          <a:effectLst>
            <a:glow rad="63500">
              <a:schemeClr val="accent4">
                <a:satMod val="175000"/>
                <a:alpha val="40000"/>
              </a:schemeClr>
            </a:glow>
            <a:innerShdw blurRad="177800" dist="63500" dir="9000000">
              <a:prstClr val="black">
                <a:alpha val="30000"/>
              </a:prstClr>
            </a:innerShdw>
          </a:effectLst>
          <a:scene3d>
            <a:camera prst="orthographicFront"/>
            <a:lightRig rig="threePt" dir="t"/>
          </a:scene3d>
          <a:sp3d extrusionH="165100" contourW="152400">
            <a:bevelT w="304800" prst="angle"/>
            <a:bevelB w="228600"/>
          </a:sp3d>
        </p:spPr>
        <p:txBody>
          <a:bodyPr wrap="square">
            <a:spAutoFit/>
            <a:sp3d extrusionH="57150">
              <a:bevelT w="304800" prst="angle"/>
              <a:bevelB w="152400" h="50800"/>
            </a:sp3d>
          </a:bodyPr>
          <a:lstStyle/>
          <a:p>
            <a:pPr eaLnBrk="1" hangingPunct="1">
              <a:spcBef>
                <a:spcPts val="0"/>
              </a:spcBef>
              <a:defRPr/>
            </a:pPr>
            <a:r>
              <a:rPr lang="en-US" sz="6000" b="1" dirty="0" smtClean="0">
                <a:solidFill>
                  <a:srgbClr val="CC00CC"/>
                </a:solidFill>
                <a:effectLst>
                  <a:outerShdw blurRad="38100" dist="38100" dir="2700000" algn="tl">
                    <a:srgbClr val="FFFFFF"/>
                  </a:outerShdw>
                </a:effectLst>
                <a:latin typeface="Batang" pitchFamily="18" charset="-127"/>
              </a:rPr>
              <a:t>Conference </a:t>
            </a:r>
          </a:p>
          <a:p>
            <a:pPr eaLnBrk="1" hangingPunct="1">
              <a:spcBef>
                <a:spcPts val="0"/>
              </a:spcBef>
              <a:defRPr/>
            </a:pPr>
            <a:r>
              <a:rPr lang="en-US" sz="6000" b="1" dirty="0" smtClean="0">
                <a:solidFill>
                  <a:srgbClr val="CC00CC"/>
                </a:solidFill>
                <a:effectLst>
                  <a:outerShdw blurRad="38100" dist="38100" dir="2700000" algn="tl">
                    <a:srgbClr val="FFFFFF"/>
                  </a:outerShdw>
                </a:effectLst>
                <a:latin typeface="Batang" pitchFamily="18" charset="-127"/>
              </a:rPr>
              <a:t>on </a:t>
            </a:r>
          </a:p>
          <a:p>
            <a:pPr eaLnBrk="1" hangingPunct="1">
              <a:spcBef>
                <a:spcPts val="0"/>
              </a:spcBef>
              <a:defRPr/>
            </a:pPr>
            <a:r>
              <a:rPr lang="en-US" sz="6000" b="1" dirty="0" smtClean="0">
                <a:solidFill>
                  <a:srgbClr val="CC00CC"/>
                </a:solidFill>
                <a:effectLst>
                  <a:outerShdw blurRad="38100" dist="38100" dir="2700000" algn="tl">
                    <a:srgbClr val="FFFFFF"/>
                  </a:outerShdw>
                </a:effectLst>
                <a:latin typeface="Batang" pitchFamily="18" charset="-127"/>
              </a:rPr>
              <a:t>Judicial Administration</a:t>
            </a:r>
            <a:endParaRPr lang="en-US" sz="6000" b="1" dirty="0" smtClean="0">
              <a:solidFill>
                <a:schemeClr val="folHlink"/>
              </a:solidFill>
              <a:effectLst>
                <a:outerShdw blurRad="38100" dist="38100" dir="2700000" algn="tl">
                  <a:srgbClr val="FFFFFF"/>
                </a:outerShdw>
              </a:effectLst>
            </a:endParaRPr>
          </a:p>
        </p:txBody>
      </p:sp>
      <p:pic>
        <p:nvPicPr>
          <p:cNvPr id="2052" name="Picture 4" descr="nja 001"/>
          <p:cNvPicPr>
            <a:picLocks noChangeAspect="1" noChangeArrowheads="1"/>
          </p:cNvPicPr>
          <p:nvPr/>
        </p:nvPicPr>
        <p:blipFill>
          <a:blip r:embed="rId3" cstate="print"/>
          <a:srcRect/>
          <a:stretch>
            <a:fillRect/>
          </a:stretch>
        </p:blipFill>
        <p:spPr bwMode="auto">
          <a:xfrm>
            <a:off x="2209800" y="0"/>
            <a:ext cx="4495800" cy="1855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0" y="0"/>
            <a:ext cx="9144000" cy="6858000"/>
          </a:xfrm>
        </p:spPr>
        <p:txBody>
          <a:bodyPr>
            <a:normAutofit/>
            <a:scene3d>
              <a:camera prst="orthographicFront"/>
              <a:lightRig rig="sunrise" dir="t"/>
            </a:scene3d>
            <a:sp3d extrusionH="57150">
              <a:bevelT w="82550" h="38100" prst="coolSlant"/>
              <a:bevelB w="82550" h="38100" prst="coolSlant"/>
            </a:sp3d>
          </a:bodyPr>
          <a:lstStyle/>
          <a:p>
            <a:pPr marL="231775" algn="l" eaLnBrk="1" hangingPunct="1">
              <a:defRPr/>
            </a:pPr>
            <a:r>
              <a:rPr lang="en-IN" sz="4000" b="1" dirty="0" smtClean="0">
                <a:solidFill>
                  <a:srgbClr val="FF66FF"/>
                </a:solidFill>
                <a:effectLst>
                  <a:outerShdw blurRad="38100" dist="38100" dir="2700000" algn="tl">
                    <a:srgbClr val="C0C0C0"/>
                  </a:outerShdw>
                </a:effectLst>
                <a:latin typeface="Courier New" pitchFamily="49" charset="0"/>
              </a:rPr>
              <a:t>Importance of Computer: </a:t>
            </a:r>
            <a:br>
              <a:rPr lang="en-IN" sz="4000" b="1" dirty="0" smtClean="0">
                <a:solidFill>
                  <a:srgbClr val="FF66FF"/>
                </a:solidFill>
                <a:effectLst>
                  <a:outerShdw blurRad="38100" dist="38100" dir="2700000" algn="tl">
                    <a:srgbClr val="C0C0C0"/>
                  </a:outerShdw>
                </a:effectLst>
                <a:latin typeface="Courier New" pitchFamily="49" charset="0"/>
              </a:rPr>
            </a:br>
            <a:r>
              <a:rPr lang="en-IN" sz="4000" b="1" dirty="0" smtClean="0">
                <a:solidFill>
                  <a:srgbClr val="CC3300"/>
                </a:solidFill>
                <a:effectLst>
                  <a:outerShdw blurRad="38100" dist="38100" dir="2700000" algn="tl">
                    <a:srgbClr val="C0C0C0"/>
                  </a:outerShdw>
                </a:effectLst>
                <a:latin typeface="Courier New" pitchFamily="49" charset="0"/>
              </a:rPr>
              <a:t>a</a:t>
            </a:r>
            <a:r>
              <a:rPr lang="en-IN" sz="4000" dirty="0" smtClean="0">
                <a:solidFill>
                  <a:srgbClr val="CC3300"/>
                </a:solidFill>
                <a:effectLst>
                  <a:outerShdw blurRad="38100" dist="38100" dir="2700000" algn="tl">
                    <a:srgbClr val="C0C0C0"/>
                  </a:outerShdw>
                </a:effectLst>
                <a:latin typeface="Courier New" pitchFamily="49" charset="0"/>
              </a:rPr>
              <a:t>. </a:t>
            </a:r>
            <a:r>
              <a:rPr lang="en-IN" sz="4000" b="1" dirty="0" smtClean="0">
                <a:solidFill>
                  <a:srgbClr val="CC3300"/>
                </a:solidFill>
                <a:effectLst>
                  <a:outerShdw blurRad="38100" dist="38100" dir="2700000" algn="tl">
                    <a:srgbClr val="C0C0C0"/>
                  </a:outerShdw>
                </a:effectLst>
                <a:latin typeface="Courier New" pitchFamily="49" charset="0"/>
              </a:rPr>
              <a:t>Collecting data.</a:t>
            </a:r>
            <a:r>
              <a:rPr lang="en-IN" sz="4000" b="1" dirty="0" smtClean="0">
                <a:solidFill>
                  <a:srgbClr val="0000FF"/>
                </a:solidFill>
                <a:effectLst>
                  <a:outerShdw blurRad="38100" dist="38100" dir="2700000" algn="tl">
                    <a:srgbClr val="C0C0C0"/>
                  </a:outerShdw>
                </a:effectLst>
                <a:latin typeface="Courier New" pitchFamily="49" charset="0"/>
              </a:rPr>
              <a:t/>
            </a:r>
            <a:br>
              <a:rPr lang="en-IN" sz="4000" b="1" dirty="0" smtClean="0">
                <a:solidFill>
                  <a:srgbClr val="0000FF"/>
                </a:solidFill>
                <a:effectLst>
                  <a:outerShdw blurRad="38100" dist="38100" dir="2700000" algn="tl">
                    <a:srgbClr val="C0C0C0"/>
                  </a:outerShdw>
                </a:effectLst>
                <a:latin typeface="Courier New" pitchFamily="49" charset="0"/>
              </a:rPr>
            </a:br>
            <a:r>
              <a:rPr lang="en-IN" sz="4000" b="1" dirty="0" smtClean="0">
                <a:solidFill>
                  <a:schemeClr val="accent1"/>
                </a:solidFill>
                <a:effectLst>
                  <a:outerShdw blurRad="38100" dist="38100" dir="2700000" algn="tl">
                    <a:srgbClr val="C0C0C0"/>
                  </a:outerShdw>
                </a:effectLst>
                <a:latin typeface="Courier New" pitchFamily="49" charset="0"/>
              </a:rPr>
              <a:t>b. Storing data.</a:t>
            </a:r>
            <a:r>
              <a:rPr lang="en-IN" sz="4000" b="1" dirty="0" smtClean="0">
                <a:solidFill>
                  <a:srgbClr val="0000FF"/>
                </a:solidFill>
                <a:effectLst>
                  <a:outerShdw blurRad="38100" dist="38100" dir="2700000" algn="tl">
                    <a:srgbClr val="C0C0C0"/>
                  </a:outerShdw>
                </a:effectLst>
                <a:latin typeface="Courier New" pitchFamily="49" charset="0"/>
              </a:rPr>
              <a:t/>
            </a:r>
            <a:br>
              <a:rPr lang="en-IN" sz="4000" b="1" dirty="0" smtClean="0">
                <a:solidFill>
                  <a:srgbClr val="0000FF"/>
                </a:solidFill>
                <a:effectLst>
                  <a:outerShdw blurRad="38100" dist="38100" dir="2700000" algn="tl">
                    <a:srgbClr val="C0C0C0"/>
                  </a:outerShdw>
                </a:effectLst>
                <a:latin typeface="Courier New" pitchFamily="49" charset="0"/>
              </a:rPr>
            </a:br>
            <a:r>
              <a:rPr lang="en-IN" sz="4000" b="1" dirty="0" smtClean="0">
                <a:solidFill>
                  <a:srgbClr val="CC0099"/>
                </a:solidFill>
                <a:effectLst>
                  <a:outerShdw blurRad="38100" dist="38100" dir="2700000" algn="tl">
                    <a:srgbClr val="C0C0C0"/>
                  </a:outerShdw>
                </a:effectLst>
                <a:latin typeface="Courier New" pitchFamily="49" charset="0"/>
              </a:rPr>
              <a:t>c. Processing data.</a:t>
            </a:r>
            <a:r>
              <a:rPr lang="en-IN" sz="4000" b="1" dirty="0" smtClean="0">
                <a:solidFill>
                  <a:srgbClr val="0000FF"/>
                </a:solidFill>
                <a:effectLst>
                  <a:outerShdw blurRad="38100" dist="38100" dir="2700000" algn="tl">
                    <a:srgbClr val="C0C0C0"/>
                  </a:outerShdw>
                </a:effectLst>
                <a:latin typeface="Courier New" pitchFamily="49" charset="0"/>
              </a:rPr>
              <a:t/>
            </a:r>
            <a:br>
              <a:rPr lang="en-IN" sz="4000" b="1" dirty="0" smtClean="0">
                <a:solidFill>
                  <a:srgbClr val="0000FF"/>
                </a:solidFill>
                <a:effectLst>
                  <a:outerShdw blurRad="38100" dist="38100" dir="2700000" algn="tl">
                    <a:srgbClr val="C0C0C0"/>
                  </a:outerShdw>
                </a:effectLst>
                <a:latin typeface="Courier New" pitchFamily="49" charset="0"/>
              </a:rPr>
            </a:br>
            <a:r>
              <a:rPr lang="en-IN" sz="4000" b="1" dirty="0" smtClean="0">
                <a:solidFill>
                  <a:srgbClr val="008000"/>
                </a:solidFill>
                <a:effectLst>
                  <a:outerShdw blurRad="38100" dist="38100" dir="2700000" algn="tl">
                    <a:srgbClr val="C0C0C0"/>
                  </a:outerShdw>
                </a:effectLst>
                <a:latin typeface="Courier New" pitchFamily="49" charset="0"/>
              </a:rPr>
              <a:t>d. Retrieving data.</a:t>
            </a:r>
            <a:r>
              <a:rPr lang="en-IN" sz="4000" b="1" dirty="0" smtClean="0">
                <a:solidFill>
                  <a:srgbClr val="0000FF"/>
                </a:solidFill>
                <a:effectLst>
                  <a:outerShdw blurRad="38100" dist="38100" dir="2700000" algn="tl">
                    <a:srgbClr val="C0C0C0"/>
                  </a:outerShdw>
                </a:effectLst>
                <a:latin typeface="Courier New" pitchFamily="49" charset="0"/>
              </a:rPr>
              <a:t/>
            </a:r>
            <a:br>
              <a:rPr lang="en-IN" sz="4000" b="1" dirty="0" smtClean="0">
                <a:solidFill>
                  <a:srgbClr val="0000FF"/>
                </a:solidFill>
                <a:effectLst>
                  <a:outerShdw blurRad="38100" dist="38100" dir="2700000" algn="tl">
                    <a:srgbClr val="C0C0C0"/>
                  </a:outerShdw>
                </a:effectLst>
                <a:latin typeface="Courier New" pitchFamily="49" charset="0"/>
              </a:rPr>
            </a:br>
            <a:r>
              <a:rPr lang="en-IN" sz="4000" b="1" dirty="0" smtClean="0">
                <a:solidFill>
                  <a:srgbClr val="FF7C80"/>
                </a:solidFill>
                <a:effectLst>
                  <a:outerShdw blurRad="38100" dist="38100" dir="2700000" algn="tl">
                    <a:srgbClr val="C0C0C0"/>
                  </a:outerShdw>
                </a:effectLst>
                <a:latin typeface="Courier New" pitchFamily="49" charset="0"/>
              </a:rPr>
              <a:t>e. Using data to:</a:t>
            </a:r>
            <a:r>
              <a:rPr lang="en-IN" sz="4000" dirty="0" smtClean="0">
                <a:solidFill>
                  <a:srgbClr val="0000FF"/>
                </a:solidFill>
                <a:effectLst>
                  <a:outerShdw blurRad="38100" dist="38100" dir="2700000" algn="tl">
                    <a:srgbClr val="C0C0C0"/>
                  </a:outerShdw>
                </a:effectLst>
                <a:latin typeface="Courier New" pitchFamily="49" charset="0"/>
              </a:rPr>
              <a:t/>
            </a:r>
            <a:br>
              <a:rPr lang="en-IN" sz="4000" dirty="0" smtClean="0">
                <a:solidFill>
                  <a:srgbClr val="0000FF"/>
                </a:solidFill>
                <a:effectLst>
                  <a:outerShdw blurRad="38100" dist="38100" dir="2700000" algn="tl">
                    <a:srgbClr val="C0C0C0"/>
                  </a:outerShdw>
                </a:effectLst>
                <a:latin typeface="Courier New" pitchFamily="49" charset="0"/>
              </a:rPr>
            </a:br>
            <a:r>
              <a:rPr lang="en-IN" sz="4000" dirty="0" smtClean="0">
                <a:solidFill>
                  <a:srgbClr val="0000FF"/>
                </a:solidFill>
                <a:effectLst>
                  <a:outerShdw blurRad="38100" dist="38100" dir="2700000" algn="tl">
                    <a:srgbClr val="C0C0C0"/>
                  </a:outerShdw>
                </a:effectLst>
                <a:latin typeface="Courier New" pitchFamily="49" charset="0"/>
              </a:rPr>
              <a:t>  	</a:t>
            </a:r>
            <a:r>
              <a:rPr lang="en-IN" sz="4000" b="1" dirty="0" smtClean="0">
                <a:solidFill>
                  <a:srgbClr val="0000FF"/>
                </a:solidFill>
                <a:effectLst>
                  <a:outerShdw blurRad="38100" dist="38100" dir="2700000" algn="tl">
                    <a:srgbClr val="C0C0C0"/>
                  </a:outerShdw>
                </a:effectLst>
                <a:latin typeface="Courier New" pitchFamily="49" charset="0"/>
              </a:rPr>
              <a:t>(1)plan     </a:t>
            </a:r>
            <a:br>
              <a:rPr lang="en-IN" sz="4000" b="1" dirty="0" smtClean="0">
                <a:solidFill>
                  <a:srgbClr val="0000FF"/>
                </a:solidFill>
                <a:effectLst>
                  <a:outerShdw blurRad="38100" dist="38100" dir="2700000" algn="tl">
                    <a:srgbClr val="C0C0C0"/>
                  </a:outerShdw>
                </a:effectLst>
                <a:latin typeface="Courier New" pitchFamily="49" charset="0"/>
              </a:rPr>
            </a:br>
            <a:r>
              <a:rPr lang="en-IN" sz="4000" b="1" dirty="0" smtClean="0">
                <a:solidFill>
                  <a:schemeClr val="accent4">
                    <a:lumMod val="75000"/>
                  </a:schemeClr>
                </a:solidFill>
                <a:effectLst>
                  <a:outerShdw blurRad="38100" dist="38100" dir="2700000" algn="tl">
                    <a:srgbClr val="C0C0C0"/>
                  </a:outerShdw>
                </a:effectLst>
                <a:latin typeface="Courier New" pitchFamily="49" charset="0"/>
              </a:rPr>
              <a:t>(2)monitor operations</a:t>
            </a:r>
            <a:r>
              <a:rPr lang="en-IN" sz="4000" b="1" dirty="0" smtClean="0">
                <a:solidFill>
                  <a:srgbClr val="0000FF"/>
                </a:solidFill>
                <a:effectLst>
                  <a:outerShdw blurRad="38100" dist="38100" dir="2700000" algn="tl">
                    <a:srgbClr val="C0C0C0"/>
                  </a:outerShdw>
                </a:effectLst>
                <a:latin typeface="Courier New" pitchFamily="49" charset="0"/>
              </a:rPr>
              <a:t>   </a:t>
            </a:r>
            <a:br>
              <a:rPr lang="en-IN" sz="4000" b="1" dirty="0" smtClean="0">
                <a:solidFill>
                  <a:srgbClr val="0000FF"/>
                </a:solidFill>
                <a:effectLst>
                  <a:outerShdw blurRad="38100" dist="38100" dir="2700000" algn="tl">
                    <a:srgbClr val="C0C0C0"/>
                  </a:outerShdw>
                </a:effectLst>
                <a:latin typeface="Courier New" pitchFamily="49" charset="0"/>
              </a:rPr>
            </a:br>
            <a:r>
              <a:rPr lang="en-IN" sz="4000" b="1" dirty="0" smtClean="0">
                <a:solidFill>
                  <a:srgbClr val="0000FF"/>
                </a:solidFill>
                <a:effectLst>
                  <a:outerShdw blurRad="38100" dist="38100" dir="2700000" algn="tl">
                    <a:srgbClr val="C0C0C0"/>
                  </a:outerShdw>
                </a:effectLst>
                <a:latin typeface="Courier New" pitchFamily="49" charset="0"/>
              </a:rPr>
              <a:t>  	</a:t>
            </a:r>
            <a:r>
              <a:rPr lang="en-IN" sz="4000" b="1" dirty="0" smtClean="0">
                <a:solidFill>
                  <a:srgbClr val="FF0000"/>
                </a:solidFill>
                <a:effectLst>
                  <a:outerShdw blurRad="38100" dist="38100" dir="2700000" algn="tl">
                    <a:srgbClr val="C0C0C0"/>
                  </a:outerShdw>
                </a:effectLst>
                <a:latin typeface="Courier New" pitchFamily="49" charset="0"/>
              </a:rPr>
              <a:t>(3)control operations </a:t>
            </a:r>
            <a:r>
              <a:rPr lang="en-IN" sz="3200" b="1" dirty="0" smtClean="0">
                <a:solidFill>
                  <a:srgbClr val="FF7C80"/>
                </a:solidFill>
                <a:effectLst>
                  <a:outerShdw blurRad="38100" dist="38100" dir="2700000" algn="tl">
                    <a:srgbClr val="C0C0C0"/>
                  </a:outerShdw>
                </a:effectLst>
                <a:latin typeface="Courier New" pitchFamily="49" charset="0"/>
              </a:rPr>
              <a:t>  </a:t>
            </a:r>
            <a:endParaRPr lang="en-IN" sz="3200" dirty="0" smtClean="0">
              <a:solidFill>
                <a:srgbClr val="FF7C80"/>
              </a:solidFill>
              <a:effectLst>
                <a:outerShdw blurRad="38100" dist="38100" dir="2700000" algn="tl">
                  <a:srgbClr val="C0C0C0"/>
                </a:outerShdw>
              </a:effectLst>
              <a:latin typeface="Courier New" pitchFamily="49"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04800" y="685800"/>
            <a:ext cx="8610600" cy="42780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scene3d>
              <a:camera prst="orthographicFront"/>
              <a:lightRig rig="threePt" dir="t"/>
            </a:scene3d>
            <a:sp3d extrusionH="57150">
              <a:bevelT w="38100" h="38100" prst="slope"/>
              <a:bevelB w="38100" h="38100" prst="slope"/>
            </a:sp3d>
          </a:bodyPr>
          <a:lstStyle/>
          <a:p>
            <a:pPr algn="ctr">
              <a:defRPr/>
            </a:pPr>
            <a:r>
              <a:rPr lang="en-US" sz="4400" b="1" dirty="0">
                <a:solidFill>
                  <a:srgbClr val="FF9966"/>
                </a:solidFill>
                <a:effectLst>
                  <a:outerShdw blurRad="38100" dist="38100" dir="2700000" algn="tl">
                    <a:srgbClr val="C0C0C0"/>
                  </a:outerShdw>
                </a:effectLst>
                <a:latin typeface="Courier New" pitchFamily="49" charset="0"/>
              </a:rPr>
              <a:t>The two forces that drive a computer to carry out a task are:</a:t>
            </a:r>
            <a:br>
              <a:rPr lang="en-US" sz="4400" b="1" dirty="0">
                <a:solidFill>
                  <a:srgbClr val="FF9966"/>
                </a:solidFill>
                <a:effectLst>
                  <a:outerShdw blurRad="38100" dist="38100" dir="2700000" algn="tl">
                    <a:srgbClr val="C0C0C0"/>
                  </a:outerShdw>
                </a:effectLst>
                <a:latin typeface="Courier New" pitchFamily="49" charset="0"/>
              </a:rPr>
            </a:br>
            <a:endParaRPr lang="en-US" sz="4400" b="1" dirty="0">
              <a:solidFill>
                <a:srgbClr val="FF9966"/>
              </a:solidFill>
              <a:effectLst>
                <a:outerShdw blurRad="38100" dist="38100" dir="2700000" algn="tl">
                  <a:srgbClr val="C0C0C0"/>
                </a:outerShdw>
              </a:effectLst>
              <a:latin typeface="Courier New" pitchFamily="49" charset="0"/>
            </a:endParaRPr>
          </a:p>
          <a:p>
            <a:pPr marL="463550">
              <a:defRPr/>
            </a:pPr>
            <a:r>
              <a:rPr lang="en-US" sz="4800" b="1" dirty="0" smtClean="0">
                <a:solidFill>
                  <a:srgbClr val="009900"/>
                </a:solidFill>
                <a:effectLst>
                  <a:outerShdw blurRad="38100" dist="38100" dir="2700000" algn="tl">
                    <a:srgbClr val="C0C0C0"/>
                  </a:outerShdw>
                </a:effectLst>
                <a:latin typeface="Courier New" pitchFamily="49" charset="0"/>
              </a:rPr>
              <a:t>(a)	Electrical Energy.</a:t>
            </a:r>
            <a:r>
              <a:rPr lang="en-US" sz="4800" b="1" dirty="0">
                <a:solidFill>
                  <a:srgbClr val="009900"/>
                </a:solidFill>
                <a:effectLst>
                  <a:outerShdw blurRad="38100" dist="38100" dir="2700000" algn="tl">
                    <a:srgbClr val="C0C0C0"/>
                  </a:outerShdw>
                </a:effectLst>
                <a:latin typeface="Courier New" pitchFamily="49" charset="0"/>
              </a:rPr>
              <a:t> </a:t>
            </a:r>
            <a:endParaRPr lang="en-US" sz="4800" b="1" dirty="0" smtClean="0">
              <a:solidFill>
                <a:srgbClr val="009900"/>
              </a:solidFill>
              <a:effectLst>
                <a:outerShdw blurRad="38100" dist="38100" dir="2700000" algn="tl">
                  <a:srgbClr val="C0C0C0"/>
                </a:outerShdw>
              </a:effectLst>
              <a:latin typeface="Courier New" pitchFamily="49" charset="0"/>
            </a:endParaRPr>
          </a:p>
          <a:p>
            <a:pPr marL="463550">
              <a:defRPr/>
            </a:pPr>
            <a:r>
              <a:rPr lang="en-US" sz="4800" b="1" dirty="0" smtClean="0">
                <a:solidFill>
                  <a:srgbClr val="009900"/>
                </a:solidFill>
                <a:effectLst>
                  <a:outerShdw blurRad="38100" dist="38100" dir="2700000" algn="tl">
                    <a:srgbClr val="C0C0C0"/>
                  </a:outerShdw>
                </a:effectLst>
                <a:latin typeface="Courier New" pitchFamily="49" charset="0"/>
              </a:rPr>
              <a:t>(b)	Human Energy</a:t>
            </a:r>
            <a:r>
              <a:rPr lang="en-US" sz="4800" b="1" dirty="0">
                <a:solidFill>
                  <a:srgbClr val="009900"/>
                </a:solidFill>
                <a:effectLst>
                  <a:outerShdw blurRad="38100" dist="38100" dir="2700000" algn="tl">
                    <a:srgbClr val="C0C0C0"/>
                  </a:outerShdw>
                </a:effectLst>
                <a:latin typeface="Courier New" pitchFamily="49" charset="0"/>
              </a:rPr>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228600" y="122285"/>
            <a:ext cx="8686800" cy="66595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scene3d>
              <a:camera prst="orthographicFront"/>
              <a:lightRig rig="threePt" dir="t"/>
            </a:scene3d>
            <a:sp3d extrusionH="57150">
              <a:bevelT w="69850" h="38100" prst="cross"/>
              <a:bevelB w="69850" h="38100" prst="cross"/>
            </a:sp3d>
          </a:bodyPr>
          <a:lstStyle/>
          <a:p>
            <a:pPr algn="just">
              <a:lnSpc>
                <a:spcPct val="130000"/>
              </a:lnSpc>
              <a:defRPr/>
            </a:pPr>
            <a:r>
              <a:rPr lang="en-US" sz="3000" b="1" dirty="0" smtClean="0">
                <a:ln>
                  <a:solidFill>
                    <a:schemeClr val="tx2"/>
                  </a:solidFill>
                </a:ln>
                <a:solidFill>
                  <a:srgbClr val="0066FF"/>
                </a:solidFill>
                <a:effectLst>
                  <a:outerShdw blurRad="38100" dist="38100" dir="2700000" algn="tl">
                    <a:srgbClr val="C0C0C0"/>
                  </a:outerShdw>
                </a:effectLst>
                <a:latin typeface="Courier New" pitchFamily="49" charset="0"/>
              </a:rPr>
              <a:t>The </a:t>
            </a:r>
            <a:r>
              <a:rPr lang="en-US" sz="3000" b="1" dirty="0">
                <a:ln>
                  <a:solidFill>
                    <a:schemeClr val="tx2"/>
                  </a:solidFill>
                </a:ln>
                <a:solidFill>
                  <a:srgbClr val="0066FF"/>
                </a:solidFill>
                <a:effectLst>
                  <a:outerShdw blurRad="38100" dist="38100" dir="2700000" algn="tl">
                    <a:srgbClr val="C0C0C0"/>
                  </a:outerShdw>
                </a:effectLst>
                <a:latin typeface="Courier New" pitchFamily="49" charset="0"/>
              </a:rPr>
              <a:t>electrical energy is activated by the human energy. A human </a:t>
            </a:r>
            <a:r>
              <a:rPr lang="en-US" sz="3000" b="1" dirty="0" smtClean="0">
                <a:ln>
                  <a:solidFill>
                    <a:schemeClr val="tx2"/>
                  </a:solidFill>
                </a:ln>
                <a:solidFill>
                  <a:srgbClr val="0066FF"/>
                </a:solidFill>
                <a:effectLst>
                  <a:outerShdw blurRad="38100" dist="38100" dir="2700000" algn="tl">
                    <a:srgbClr val="C0C0C0"/>
                  </a:outerShdw>
                </a:effectLst>
                <a:latin typeface="Courier New" pitchFamily="49" charset="0"/>
              </a:rPr>
              <a:t>drives </a:t>
            </a:r>
            <a:r>
              <a:rPr lang="en-US" sz="3000" b="1" dirty="0">
                <a:ln>
                  <a:solidFill>
                    <a:schemeClr val="tx2"/>
                  </a:solidFill>
                </a:ln>
                <a:solidFill>
                  <a:srgbClr val="0066FF"/>
                </a:solidFill>
                <a:effectLst>
                  <a:outerShdw blurRad="38100" dist="38100" dir="2700000" algn="tl">
                    <a:srgbClr val="C0C0C0"/>
                  </a:outerShdw>
                </a:effectLst>
                <a:latin typeface="Courier New" pitchFamily="49" charset="0"/>
              </a:rPr>
              <a:t>a computer to carry out a task by issuing some instructions or commands for the computer to obey. The instructions or commands are expressed in a language which the computer understands. There are many </a:t>
            </a:r>
            <a:r>
              <a:rPr lang="en-US" sz="3000" b="1" dirty="0" smtClean="0">
                <a:ln>
                  <a:solidFill>
                    <a:schemeClr val="tx2"/>
                  </a:solidFill>
                </a:ln>
                <a:solidFill>
                  <a:srgbClr val="0066FF"/>
                </a:solidFill>
                <a:effectLst>
                  <a:outerShdw blurRad="38100" dist="38100" dir="2700000" algn="tl">
                    <a:srgbClr val="C0C0C0"/>
                  </a:outerShdw>
                </a:effectLst>
                <a:latin typeface="Courier New" pitchFamily="49" charset="0"/>
              </a:rPr>
              <a:t>features of computing / processing the data through computer and </a:t>
            </a:r>
            <a:r>
              <a:rPr lang="en-US" sz="3000" b="1" dirty="0">
                <a:ln>
                  <a:solidFill>
                    <a:schemeClr val="tx2"/>
                  </a:solidFill>
                </a:ln>
                <a:solidFill>
                  <a:srgbClr val="0066FF"/>
                </a:solidFill>
                <a:effectLst>
                  <a:outerShdw blurRad="38100" dist="38100" dir="2700000" algn="tl">
                    <a:srgbClr val="C0C0C0"/>
                  </a:outerShdw>
                </a:effectLst>
                <a:latin typeface="Courier New" pitchFamily="49" charset="0"/>
              </a:rPr>
              <a:t>each has its own unique features.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0"/>
            <a:ext cx="9144000" cy="6858000"/>
          </a:xfrm>
        </p:spPr>
        <p:txBody>
          <a:bodyPr>
            <a:normAutofit/>
            <a:scene3d>
              <a:camera prst="orthographicFront"/>
              <a:lightRig rig="threePt" dir="t"/>
            </a:scene3d>
            <a:sp3d extrusionH="57150" prstMaterial="metal">
              <a:bevelT w="38100" h="38100" prst="relaxedInset"/>
              <a:bevelB w="38100" h="38100" prst="relaxedInset"/>
            </a:sp3d>
          </a:bodyPr>
          <a:lstStyle/>
          <a:p>
            <a:pPr eaLnBrk="1" hangingPunct="1">
              <a:lnSpc>
                <a:spcPct val="130000"/>
              </a:lnSpc>
              <a:defRPr/>
            </a:pPr>
            <a:r>
              <a:rPr lang="en-IN" sz="2800" b="1" dirty="0" smtClean="0">
                <a:solidFill>
                  <a:srgbClr val="FF9966"/>
                </a:solidFill>
                <a:effectLst>
                  <a:outerShdw blurRad="38100" dist="38100" dir="2700000" algn="tl">
                    <a:srgbClr val="C0C0C0"/>
                  </a:outerShdw>
                </a:effectLst>
                <a:latin typeface="Courier New" pitchFamily="49" charset="0"/>
              </a:rPr>
              <a:t>If we issue wise instructions, the computer will carry out the task wisely</a:t>
            </a:r>
            <a:r>
              <a:rPr lang="en-IN" sz="2800" b="1" dirty="0" smtClean="0">
                <a:solidFill>
                  <a:srgbClr val="0000FF"/>
                </a:solidFill>
                <a:effectLst>
                  <a:outerShdw blurRad="38100" dist="38100" dir="2700000" algn="tl">
                    <a:srgbClr val="C0C0C0"/>
                  </a:outerShdw>
                </a:effectLst>
                <a:latin typeface="Courier New" pitchFamily="49" charset="0"/>
              </a:rPr>
              <a:t>. If we issue foolish instructions, the computer will carry out the task foolishly.</a:t>
            </a:r>
            <a:r>
              <a:rPr lang="en-IN" sz="2800" dirty="0" smtClean="0">
                <a:solidFill>
                  <a:srgbClr val="0000FF"/>
                </a:solidFill>
                <a:latin typeface="Courier New" pitchFamily="49" charset="0"/>
              </a:rPr>
              <a:t/>
            </a:r>
            <a:br>
              <a:rPr lang="en-IN" sz="2800" dirty="0" smtClean="0">
                <a:solidFill>
                  <a:srgbClr val="0000FF"/>
                </a:solidFill>
                <a:latin typeface="Courier New" pitchFamily="49" charset="0"/>
              </a:rPr>
            </a:br>
            <a:r>
              <a:rPr lang="en-IN" sz="2800" b="1" dirty="0" smtClean="0">
                <a:solidFill>
                  <a:srgbClr val="CC0099"/>
                </a:solidFill>
                <a:effectLst>
                  <a:outerShdw blurRad="38100" dist="38100" dir="2700000" algn="tl">
                    <a:srgbClr val="C0C0C0"/>
                  </a:outerShdw>
                </a:effectLst>
                <a:latin typeface="Courier New" pitchFamily="49" charset="0"/>
              </a:rPr>
              <a:t>Thus, it is a common saying in the computer world that:</a:t>
            </a:r>
            <a:r>
              <a:rPr lang="en-IN" sz="2800" dirty="0" smtClean="0">
                <a:solidFill>
                  <a:srgbClr val="CC0099"/>
                </a:solidFill>
                <a:latin typeface="Courier New" pitchFamily="49" charset="0"/>
              </a:rPr>
              <a:t/>
            </a:r>
            <a:br>
              <a:rPr lang="en-IN" sz="2800" dirty="0" smtClean="0">
                <a:solidFill>
                  <a:srgbClr val="CC0099"/>
                </a:solidFill>
                <a:latin typeface="Courier New" pitchFamily="49" charset="0"/>
              </a:rPr>
            </a:br>
            <a:r>
              <a:rPr lang="en-IN" sz="2800" b="1" dirty="0" smtClean="0">
                <a:solidFill>
                  <a:srgbClr val="CC3300"/>
                </a:solidFill>
                <a:latin typeface="Courier New" pitchFamily="49" charset="0"/>
              </a:rPr>
              <a:t> </a:t>
            </a:r>
            <a:r>
              <a:rPr lang="en-IN" sz="3200" b="1" dirty="0" smtClean="0">
                <a:solidFill>
                  <a:schemeClr val="accent1"/>
                </a:solidFill>
                <a:effectLst>
                  <a:outerShdw blurRad="38100" dist="38100" dir="2700000" algn="tl">
                    <a:srgbClr val="C0C0C0"/>
                  </a:outerShdw>
                </a:effectLst>
                <a:latin typeface="Courier New" pitchFamily="49" charset="0"/>
              </a:rPr>
              <a:t>GARBAGE IN, GABAGE OUT (GIGO)</a:t>
            </a:r>
            <a:r>
              <a:rPr lang="en-IN" sz="3200" b="1" dirty="0" smtClean="0">
                <a:solidFill>
                  <a:srgbClr val="CC3300"/>
                </a:solidFill>
                <a:effectLst>
                  <a:outerShdw blurRad="38100" dist="38100" dir="2700000" algn="tl">
                    <a:srgbClr val="C0C0C0"/>
                  </a:outerShdw>
                </a:effectLst>
                <a:latin typeface="Courier New" pitchFamily="49" charset="0"/>
              </a:rPr>
              <a:t/>
            </a:r>
            <a:br>
              <a:rPr lang="en-IN" sz="3200" b="1" dirty="0" smtClean="0">
                <a:solidFill>
                  <a:srgbClr val="CC3300"/>
                </a:solidFill>
                <a:effectLst>
                  <a:outerShdw blurRad="38100" dist="38100" dir="2700000" algn="tl">
                    <a:srgbClr val="C0C0C0"/>
                  </a:outerShdw>
                </a:effectLst>
                <a:latin typeface="Courier New" pitchFamily="49" charset="0"/>
              </a:rPr>
            </a:br>
            <a:r>
              <a:rPr lang="en-IN" sz="2800" b="1" dirty="0" smtClean="0">
                <a:solidFill>
                  <a:srgbClr val="CC3300"/>
                </a:solidFill>
                <a:effectLst>
                  <a:outerShdw blurRad="38100" dist="38100" dir="2700000" algn="tl">
                    <a:srgbClr val="C0C0C0"/>
                  </a:outerShdw>
                </a:effectLst>
                <a:latin typeface="Courier New" pitchFamily="49" charset="0"/>
              </a:rPr>
              <a:t>We can, therefore, say that the intelligent performance of a computer is directly proportional to the intelligence of the instructions that drives it.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28600" y="457200"/>
            <a:ext cx="8610600" cy="5632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scene3d>
              <a:camera prst="orthographicFront"/>
              <a:lightRig rig="threePt" dir="t"/>
            </a:scene3d>
            <a:sp3d extrusionH="57150">
              <a:bevelT h="25400" prst="softRound"/>
              <a:bevelB w="38100" h="38100" prst="convex"/>
            </a:sp3d>
          </a:bodyPr>
          <a:lstStyle/>
          <a:p>
            <a:pPr algn="ctr">
              <a:defRPr/>
            </a:pPr>
            <a:r>
              <a:rPr lang="en-US" sz="4000" b="1" dirty="0" smtClean="0">
                <a:solidFill>
                  <a:srgbClr val="6600FF"/>
                </a:solidFill>
                <a:effectLst>
                  <a:outerShdw blurRad="38100" dist="38100" dir="2700000" algn="tl">
                    <a:srgbClr val="C0C0C0"/>
                  </a:outerShdw>
                </a:effectLst>
              </a:rPr>
              <a:t>Data </a:t>
            </a:r>
            <a:r>
              <a:rPr lang="en-US" sz="4000" b="1" dirty="0" smtClean="0">
                <a:effectLst>
                  <a:outerShdw blurRad="38100" dist="38100" dir="2700000" algn="tl">
                    <a:srgbClr val="C0C0C0"/>
                  </a:outerShdw>
                </a:effectLst>
              </a:rPr>
              <a:t>&amp; </a:t>
            </a:r>
            <a:r>
              <a:rPr lang="en-US" sz="4000" b="1" dirty="0" smtClean="0">
                <a:solidFill>
                  <a:srgbClr val="CC00CC"/>
                </a:solidFill>
                <a:effectLst>
                  <a:outerShdw blurRad="38100" dist="38100" dir="2700000" algn="tl">
                    <a:srgbClr val="C0C0C0"/>
                  </a:outerShdw>
                </a:effectLst>
              </a:rPr>
              <a:t>Information</a:t>
            </a:r>
          </a:p>
          <a:p>
            <a:pPr algn="ctr">
              <a:defRPr/>
            </a:pPr>
            <a:endParaRPr lang="en-US" sz="4000" b="1" dirty="0">
              <a:solidFill>
                <a:srgbClr val="CC00CC"/>
              </a:solidFill>
              <a:effectLst>
                <a:outerShdw blurRad="38100" dist="38100" dir="2700000" algn="tl">
                  <a:srgbClr val="C0C0C0"/>
                </a:outerShdw>
              </a:effectLst>
            </a:endParaRPr>
          </a:p>
          <a:p>
            <a:pPr>
              <a:defRPr/>
            </a:pPr>
            <a:r>
              <a:rPr lang="en-US" sz="4000" b="1" dirty="0" smtClean="0">
                <a:solidFill>
                  <a:srgbClr val="6600FF"/>
                </a:solidFill>
                <a:effectLst>
                  <a:outerShdw blurRad="38100" dist="38100" dir="2700000" algn="tl">
                    <a:srgbClr val="C0C0C0"/>
                  </a:outerShdw>
                </a:effectLst>
                <a:latin typeface="Century Gothic" pitchFamily="34" charset="0"/>
              </a:rPr>
              <a:t>Data </a:t>
            </a:r>
            <a:r>
              <a:rPr lang="en-US" sz="4000" b="1" dirty="0" smtClean="0">
                <a:effectLst>
                  <a:outerShdw blurRad="38100" dist="38100" dir="2700000" algn="tl">
                    <a:srgbClr val="C0C0C0"/>
                  </a:outerShdw>
                </a:effectLst>
                <a:latin typeface="Century Gothic" pitchFamily="34" charset="0"/>
              </a:rPr>
              <a:t>=</a:t>
            </a:r>
            <a:r>
              <a:rPr lang="en-US" sz="4000" b="1" dirty="0">
                <a:effectLst>
                  <a:outerShdw blurRad="38100" dist="38100" dir="2700000" algn="tl">
                    <a:srgbClr val="C0C0C0"/>
                  </a:outerShdw>
                </a:effectLst>
                <a:latin typeface="Century Gothic" pitchFamily="34" charset="0"/>
              </a:rPr>
              <a:t>	</a:t>
            </a:r>
            <a:r>
              <a:rPr lang="en-US" sz="4000" b="1" dirty="0">
                <a:solidFill>
                  <a:srgbClr val="CC00CC"/>
                </a:solidFill>
                <a:effectLst>
                  <a:outerShdw blurRad="38100" dist="38100" dir="2700000" algn="tl">
                    <a:srgbClr val="C0C0C0"/>
                  </a:outerShdw>
                </a:effectLst>
                <a:latin typeface="Century Gothic" pitchFamily="34" charset="0"/>
              </a:rPr>
              <a:t>Information </a:t>
            </a:r>
            <a:r>
              <a:rPr lang="en-US" sz="4000" b="1" dirty="0">
                <a:solidFill>
                  <a:srgbClr val="008000"/>
                </a:solidFill>
                <a:effectLst>
                  <a:outerShdw blurRad="38100" dist="38100" dir="2700000" algn="tl">
                    <a:srgbClr val="C0C0C0"/>
                  </a:outerShdw>
                </a:effectLst>
                <a:latin typeface="Century Gothic" pitchFamily="34" charset="0"/>
              </a:rPr>
              <a:t>Entered / Kept 		</a:t>
            </a:r>
            <a:r>
              <a:rPr lang="en-US" sz="4000" b="1" dirty="0" smtClean="0">
                <a:solidFill>
                  <a:srgbClr val="008000"/>
                </a:solidFill>
                <a:effectLst>
                  <a:outerShdw blurRad="38100" dist="38100" dir="2700000" algn="tl">
                    <a:srgbClr val="C0C0C0"/>
                  </a:outerShdw>
                </a:effectLst>
                <a:latin typeface="Century Gothic" pitchFamily="34" charset="0"/>
              </a:rPr>
              <a:t>Saved</a:t>
            </a:r>
            <a:r>
              <a:rPr lang="en-US" sz="4000" b="1" dirty="0">
                <a:solidFill>
                  <a:srgbClr val="008000"/>
                </a:solidFill>
                <a:effectLst>
                  <a:outerShdw blurRad="38100" dist="38100" dir="2700000" algn="tl">
                    <a:srgbClr val="C0C0C0"/>
                  </a:outerShdw>
                </a:effectLst>
                <a:latin typeface="Century Gothic" pitchFamily="34" charset="0"/>
              </a:rPr>
              <a:t>, Retrieval in same </a:t>
            </a:r>
            <a:r>
              <a:rPr lang="en-US" sz="4000" b="1" dirty="0" smtClean="0">
                <a:solidFill>
                  <a:srgbClr val="008000"/>
                </a:solidFill>
                <a:effectLst>
                  <a:outerShdw blurRad="38100" dist="38100" dir="2700000" algn="tl">
                    <a:srgbClr val="C0C0C0"/>
                  </a:outerShdw>
                </a:effectLst>
                <a:latin typeface="Century Gothic" pitchFamily="34" charset="0"/>
              </a:rPr>
              <a:t>			format</a:t>
            </a:r>
            <a:r>
              <a:rPr lang="en-US" sz="4000" b="1" dirty="0">
                <a:solidFill>
                  <a:srgbClr val="008000"/>
                </a:solidFill>
                <a:effectLst>
                  <a:outerShdw blurRad="38100" dist="38100" dir="2700000" algn="tl">
                    <a:srgbClr val="C0C0C0"/>
                  </a:outerShdw>
                </a:effectLst>
                <a:latin typeface="Century Gothic" pitchFamily="34" charset="0"/>
              </a:rPr>
              <a:t>, </a:t>
            </a:r>
            <a:r>
              <a:rPr lang="en-US" sz="4000" b="1" dirty="0" smtClean="0">
                <a:solidFill>
                  <a:srgbClr val="008000"/>
                </a:solidFill>
                <a:effectLst>
                  <a:outerShdw blurRad="38100" dist="38100" dir="2700000" algn="tl">
                    <a:srgbClr val="C0C0C0"/>
                  </a:outerShdw>
                </a:effectLst>
                <a:latin typeface="Century Gothic" pitchFamily="34" charset="0"/>
              </a:rPr>
              <a:t>Some </a:t>
            </a:r>
            <a:r>
              <a:rPr lang="en-US" sz="4000" b="1" dirty="0">
                <a:solidFill>
                  <a:srgbClr val="008000"/>
                </a:solidFill>
                <a:effectLst>
                  <a:outerShdw blurRad="38100" dist="38100" dir="2700000" algn="tl">
                    <a:srgbClr val="C0C0C0"/>
                  </a:outerShdw>
                </a:effectLst>
                <a:latin typeface="Century Gothic" pitchFamily="34" charset="0"/>
              </a:rPr>
              <a:t>thing </a:t>
            </a:r>
            <a:r>
              <a:rPr lang="en-US" sz="4000" b="1" dirty="0" smtClean="0">
                <a:solidFill>
                  <a:srgbClr val="008000"/>
                </a:solidFill>
                <a:effectLst>
                  <a:outerShdw blurRad="38100" dist="38100" dir="2700000" algn="tl">
                    <a:srgbClr val="C0C0C0"/>
                  </a:outerShdw>
                </a:effectLst>
                <a:latin typeface="Century Gothic" pitchFamily="34" charset="0"/>
              </a:rPr>
              <a:t>				intangible </a:t>
            </a:r>
            <a:r>
              <a:rPr lang="en-US" sz="4000" b="1" dirty="0" smtClean="0">
                <a:effectLst>
                  <a:outerShdw blurRad="38100" dist="38100" dir="2700000" algn="tl">
                    <a:srgbClr val="C0C0C0"/>
                  </a:outerShdw>
                </a:effectLst>
                <a:latin typeface="Century Gothic" pitchFamily="34" charset="0"/>
              </a:rPr>
              <a:t>– </a:t>
            </a:r>
            <a:r>
              <a:rPr lang="en-US" sz="4000" b="1" dirty="0">
                <a:solidFill>
                  <a:srgbClr val="FF0000"/>
                </a:solidFill>
                <a:effectLst>
                  <a:outerShdw blurRad="38100" dist="38100" dir="2700000" algn="tl">
                    <a:srgbClr val="C0C0C0"/>
                  </a:outerShdw>
                </a:effectLst>
                <a:latin typeface="Century Gothic" pitchFamily="34" charset="0"/>
              </a:rPr>
              <a:t>which </a:t>
            </a:r>
            <a:r>
              <a:rPr lang="en-US" sz="4000" b="1" dirty="0" smtClean="0">
                <a:solidFill>
                  <a:srgbClr val="FF0000"/>
                </a:solidFill>
                <a:effectLst>
                  <a:outerShdw blurRad="38100" dist="38100" dir="2700000" algn="tl">
                    <a:srgbClr val="C0C0C0"/>
                  </a:outerShdw>
                </a:effectLst>
                <a:latin typeface="Century Gothic" pitchFamily="34" charset="0"/>
              </a:rPr>
              <a:t>can be 		operated i.e. </a:t>
            </a:r>
            <a:r>
              <a:rPr lang="en-US" sz="4000" b="1" dirty="0" smtClean="0">
                <a:solidFill>
                  <a:srgbClr val="002060"/>
                </a:solidFill>
                <a:effectLst>
                  <a:outerShdw blurRad="38100" dist="38100" dir="2700000" algn="tl">
                    <a:srgbClr val="C0C0C0"/>
                  </a:outerShdw>
                </a:effectLst>
                <a:latin typeface="Century Gothic" pitchFamily="34" charset="0"/>
              </a:rPr>
              <a:t>Processed</a:t>
            </a:r>
            <a:endParaRPr lang="en-US" sz="5400" b="1" dirty="0" smtClean="0">
              <a:solidFill>
                <a:srgbClr val="002060"/>
              </a:solidFill>
              <a:effectLst>
                <a:outerShdw blurRad="38100" dist="38100" dir="2700000" algn="tl">
                  <a:srgbClr val="C0C0C0"/>
                </a:outerShdw>
              </a:effectLst>
              <a:latin typeface="Century Gothic" pitchFamily="34" charset="0"/>
            </a:endParaRPr>
          </a:p>
          <a:p>
            <a:pPr>
              <a:defRPr/>
            </a:pPr>
            <a:endParaRPr lang="en-US" sz="4000" b="1" dirty="0">
              <a:solidFill>
                <a:srgbClr val="002060"/>
              </a:solidFill>
              <a:effectLst>
                <a:outerShdw blurRad="38100" dist="38100" dir="2700000" algn="tl">
                  <a:srgbClr val="C0C0C0"/>
                </a:outerShdw>
              </a:effectLst>
              <a:latin typeface="Century Gothic" pitchFamily="34" charset="0"/>
            </a:endParaRPr>
          </a:p>
          <a:p>
            <a:pPr>
              <a:defRPr/>
            </a:pPr>
            <a:r>
              <a:rPr lang="en-US" sz="4000" b="1" dirty="0" smtClean="0">
                <a:solidFill>
                  <a:srgbClr val="3333FF"/>
                </a:solidFill>
                <a:effectLst>
                  <a:outerShdw blurRad="38100" dist="38100" dir="2700000" algn="tl">
                    <a:srgbClr val="C0C0C0"/>
                  </a:outerShdw>
                </a:effectLst>
                <a:latin typeface="Century Gothic" pitchFamily="34" charset="0"/>
              </a:rPr>
              <a:t>Processed Data </a:t>
            </a:r>
            <a:r>
              <a:rPr lang="en-US" sz="4000" b="1" dirty="0" smtClean="0">
                <a:effectLst>
                  <a:outerShdw blurRad="38100" dist="38100" dir="2700000" algn="tl">
                    <a:srgbClr val="C0C0C0"/>
                  </a:outerShdw>
                </a:effectLst>
                <a:latin typeface="Century Gothic" pitchFamily="34" charset="0"/>
              </a:rPr>
              <a:t>= </a:t>
            </a:r>
            <a:r>
              <a:rPr lang="en-US" sz="4000" b="1" dirty="0" smtClean="0">
                <a:solidFill>
                  <a:srgbClr val="6600FF"/>
                </a:solidFill>
                <a:effectLst>
                  <a:outerShdw blurRad="38100" dist="38100" dir="2700000" algn="tl">
                    <a:srgbClr val="C0C0C0"/>
                  </a:outerShdw>
                </a:effectLst>
                <a:latin typeface="Century Gothic" pitchFamily="34" charset="0"/>
              </a:rPr>
              <a:t>data </a:t>
            </a:r>
            <a:r>
              <a:rPr lang="en-US" sz="4000" b="1" dirty="0" smtClean="0">
                <a:effectLst>
                  <a:outerShdw blurRad="38100" dist="38100" dir="2700000" algn="tl">
                    <a:srgbClr val="C0C0C0"/>
                  </a:outerShdw>
                </a:effectLst>
                <a:latin typeface="Century Gothic" pitchFamily="34" charset="0"/>
              </a:rPr>
              <a:t>+</a:t>
            </a:r>
            <a:r>
              <a:rPr lang="en-US" sz="4000" b="1" dirty="0" smtClean="0">
                <a:solidFill>
                  <a:srgbClr val="9933FF"/>
                </a:solidFill>
                <a:effectLst>
                  <a:outerShdw blurRad="38100" dist="38100" dir="2700000" algn="tl">
                    <a:srgbClr val="C0C0C0"/>
                  </a:outerShdw>
                </a:effectLst>
                <a:latin typeface="Century Gothic" pitchFamily="34" charset="0"/>
              </a:rPr>
              <a:t> skill </a:t>
            </a:r>
            <a:endParaRPr lang="en-US" sz="3200" b="1" dirty="0">
              <a:solidFill>
                <a:srgbClr val="008000"/>
              </a:solidFill>
              <a:effectLst>
                <a:outerShdw blurRad="38100" dist="38100" dir="2700000" algn="tl">
                  <a:srgbClr val="C0C0C0"/>
                </a:outerShdw>
              </a:effectLst>
              <a:latin typeface="Century Gothic"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152400"/>
            <a:ext cx="8686800" cy="533400"/>
          </a:xfrm>
        </p:spPr>
        <p:txBody>
          <a:bodyPr>
            <a:normAutofit fontScale="90000"/>
            <a:scene3d>
              <a:camera prst="orthographicFront"/>
              <a:lightRig rig="threePt" dir="t"/>
            </a:scene3d>
            <a:sp3d extrusionH="57150">
              <a:bevelT w="38100" h="38100" prst="convex"/>
              <a:bevelB w="38100" h="38100" prst="convex"/>
            </a:sp3d>
          </a:bodyPr>
          <a:lstStyle/>
          <a:p>
            <a:pPr eaLnBrk="1" hangingPunct="1">
              <a:defRPr/>
            </a:pPr>
            <a:r>
              <a:rPr lang="en-US" sz="4800" b="1" dirty="0" smtClean="0">
                <a:solidFill>
                  <a:srgbClr val="CC0000"/>
                </a:solidFill>
                <a:effectLst>
                  <a:outerShdw blurRad="38100" dist="38100" dir="2700000" algn="tl">
                    <a:srgbClr val="C0C0C0"/>
                  </a:outerShdw>
                </a:effectLst>
                <a:latin typeface="Courier New" pitchFamily="49" charset="0"/>
              </a:rPr>
              <a:t>Present Judiciary</a:t>
            </a:r>
            <a:endParaRPr lang="en-US" dirty="0" smtClean="0">
              <a:latin typeface="Courier New" pitchFamily="49" charset="0"/>
            </a:endParaRPr>
          </a:p>
        </p:txBody>
      </p:sp>
      <p:sp>
        <p:nvSpPr>
          <p:cNvPr id="43011" name="Rectangle 3"/>
          <p:cNvSpPr>
            <a:spLocks noGrp="1" noChangeArrowheads="1"/>
          </p:cNvSpPr>
          <p:nvPr>
            <p:ph idx="1"/>
          </p:nvPr>
        </p:nvSpPr>
        <p:spPr>
          <a:xfrm>
            <a:off x="152400" y="685800"/>
            <a:ext cx="8839200" cy="5867400"/>
          </a:xfrm>
        </p:spPr>
        <p:txBody>
          <a:bodyPr>
            <a:normAutofit lnSpcReduction="10000"/>
            <a:scene3d>
              <a:camera prst="orthographicFront"/>
              <a:lightRig rig="morning" dir="t"/>
            </a:scene3d>
            <a:sp3d extrusionH="57150" contourW="6350">
              <a:bevelT w="57150" h="38100" prst="artDeco"/>
              <a:bevelB w="57150" h="38100" prst="artDeco"/>
            </a:sp3d>
          </a:bodyPr>
          <a:lstStyle/>
          <a:p>
            <a:pPr marL="114300" lvl="1" indent="0" eaLnBrk="1" hangingPunct="1">
              <a:lnSpc>
                <a:spcPct val="90000"/>
              </a:lnSpc>
              <a:buFontTx/>
              <a:buNone/>
              <a:defRPr/>
            </a:pPr>
            <a:r>
              <a:rPr lang="en-US" b="1" dirty="0" smtClean="0">
                <a:solidFill>
                  <a:srgbClr val="6600FF"/>
                </a:solidFill>
                <a:effectLst>
                  <a:outerShdw blurRad="38100" dist="38100" dir="2700000" algn="tl">
                    <a:srgbClr val="C0C0C0"/>
                  </a:outerShdw>
                </a:effectLst>
                <a:latin typeface="Comic Sans MS" pitchFamily="66" charset="0"/>
              </a:rPr>
              <a:t>To make the judicial administration healthy, one has to consider:</a:t>
            </a:r>
          </a:p>
          <a:p>
            <a:pPr marL="114300" lvl="1" indent="0" eaLnBrk="1" hangingPunct="1">
              <a:lnSpc>
                <a:spcPct val="90000"/>
              </a:lnSpc>
              <a:buFontTx/>
              <a:buNone/>
              <a:defRPr/>
            </a:pPr>
            <a:r>
              <a:rPr lang="en-US" b="1" dirty="0" smtClean="0">
                <a:solidFill>
                  <a:srgbClr val="CC00FF"/>
                </a:solidFill>
                <a:effectLst>
                  <a:outerShdw blurRad="38100" dist="38100" dir="2700000" algn="tl">
                    <a:srgbClr val="C0C0C0"/>
                  </a:outerShdw>
                </a:effectLst>
                <a:latin typeface="Comic Sans MS" pitchFamily="66" charset="0"/>
              </a:rPr>
              <a:t>What is lacking in judicial administration?</a:t>
            </a:r>
          </a:p>
          <a:p>
            <a:pPr marL="231775" lvl="2" indent="-3175" eaLnBrk="1" hangingPunct="1">
              <a:lnSpc>
                <a:spcPct val="90000"/>
              </a:lnSpc>
              <a:defRPr/>
            </a:pPr>
            <a:r>
              <a:rPr lang="en-US" sz="2800" b="1" dirty="0" smtClean="0">
                <a:solidFill>
                  <a:srgbClr val="000066"/>
                </a:solidFill>
                <a:effectLst>
                  <a:outerShdw blurRad="38100" dist="38100" dir="2700000" algn="tl">
                    <a:srgbClr val="C0C0C0"/>
                  </a:outerShdw>
                </a:effectLst>
                <a:latin typeface="Century Gothic" pitchFamily="34" charset="0"/>
              </a:rPr>
              <a:t>Delay:</a:t>
            </a:r>
          </a:p>
          <a:p>
            <a:pPr lvl="4" eaLnBrk="1" hangingPunct="1">
              <a:lnSpc>
                <a:spcPct val="90000"/>
              </a:lnSpc>
              <a:defRPr/>
            </a:pPr>
            <a:r>
              <a:rPr lang="en-US" sz="2800" b="1" dirty="0" smtClean="0">
                <a:solidFill>
                  <a:srgbClr val="000066"/>
                </a:solidFill>
                <a:effectLst>
                  <a:outerShdw blurRad="38100" dist="38100" dir="2700000" algn="tl">
                    <a:srgbClr val="C0C0C0"/>
                  </a:outerShdw>
                </a:effectLst>
                <a:latin typeface="Century Gothic" pitchFamily="34" charset="0"/>
              </a:rPr>
              <a:t>Lack of knowledge?</a:t>
            </a:r>
          </a:p>
          <a:p>
            <a:pPr lvl="4" eaLnBrk="1" hangingPunct="1">
              <a:lnSpc>
                <a:spcPct val="90000"/>
              </a:lnSpc>
              <a:defRPr/>
            </a:pPr>
            <a:r>
              <a:rPr lang="en-US" sz="2800" b="1" dirty="0" smtClean="0">
                <a:solidFill>
                  <a:srgbClr val="000066"/>
                </a:solidFill>
                <a:effectLst>
                  <a:outerShdw blurRad="38100" dist="38100" dir="2700000" algn="tl">
                    <a:srgbClr val="C0C0C0"/>
                  </a:outerShdw>
                </a:effectLst>
                <a:latin typeface="Century Gothic" pitchFamily="34" charset="0"/>
              </a:rPr>
              <a:t>Wastage of judicial time.</a:t>
            </a:r>
            <a:endParaRPr lang="en-US" sz="2400" b="1" dirty="0" smtClean="0">
              <a:solidFill>
                <a:srgbClr val="000066"/>
              </a:solidFill>
              <a:effectLst>
                <a:outerShdw blurRad="38100" dist="38100" dir="2700000" algn="tl">
                  <a:srgbClr val="C0C0C0"/>
                </a:outerShdw>
              </a:effectLst>
              <a:latin typeface="Century Gothic" pitchFamily="34" charset="0"/>
            </a:endParaRPr>
          </a:p>
          <a:p>
            <a:pPr marL="231775" lvl="2" indent="-3175" eaLnBrk="1" hangingPunct="1">
              <a:lnSpc>
                <a:spcPct val="90000"/>
              </a:lnSpc>
              <a:defRPr/>
            </a:pPr>
            <a:r>
              <a:rPr lang="en-US" sz="3200" b="1" dirty="0" smtClean="0">
                <a:solidFill>
                  <a:srgbClr val="A50021"/>
                </a:solidFill>
                <a:effectLst>
                  <a:outerShdw blurRad="38100" dist="38100" dir="2700000" algn="tl">
                    <a:srgbClr val="C0C0C0"/>
                  </a:outerShdw>
                </a:effectLst>
                <a:latin typeface="Garamond" pitchFamily="18" charset="0"/>
              </a:rPr>
              <a:t>Irregularity:</a:t>
            </a:r>
          </a:p>
          <a:p>
            <a:pPr lvl="4" eaLnBrk="1" hangingPunct="1">
              <a:lnSpc>
                <a:spcPct val="90000"/>
              </a:lnSpc>
              <a:defRPr/>
            </a:pPr>
            <a:r>
              <a:rPr lang="en-US" sz="2800" b="1" dirty="0" smtClean="0">
                <a:solidFill>
                  <a:srgbClr val="A50021"/>
                </a:solidFill>
                <a:effectLst>
                  <a:outerShdw blurRad="38100" dist="38100" dir="2700000" algn="tl">
                    <a:srgbClr val="C0C0C0"/>
                  </a:outerShdw>
                </a:effectLst>
                <a:latin typeface="Garamond" pitchFamily="18" charset="0"/>
              </a:rPr>
              <a:t>Lack of interest in technology?</a:t>
            </a:r>
          </a:p>
          <a:p>
            <a:pPr lvl="4" eaLnBrk="1" hangingPunct="1">
              <a:lnSpc>
                <a:spcPct val="90000"/>
              </a:lnSpc>
              <a:defRPr/>
            </a:pPr>
            <a:r>
              <a:rPr lang="en-US" sz="2800" b="1" dirty="0" smtClean="0">
                <a:solidFill>
                  <a:srgbClr val="A50021"/>
                </a:solidFill>
                <a:effectLst>
                  <a:outerShdw blurRad="38100" dist="38100" dir="2700000" algn="tl">
                    <a:srgbClr val="C0C0C0"/>
                  </a:outerShdw>
                </a:effectLst>
                <a:latin typeface="Garamond" pitchFamily="18" charset="0"/>
              </a:rPr>
              <a:t>Lack of skilled man power?</a:t>
            </a:r>
          </a:p>
          <a:p>
            <a:pPr marL="0" indent="0" eaLnBrk="1" hangingPunct="1">
              <a:defRPr/>
            </a:pPr>
            <a:r>
              <a:rPr lang="en-US" sz="2800" b="1" dirty="0" smtClean="0">
                <a:effectLst>
                  <a:outerShdw blurRad="38100" dist="38100" dir="2700000" algn="tl">
                    <a:srgbClr val="C0C0C0"/>
                  </a:outerShdw>
                </a:effectLst>
                <a:latin typeface="Century Gothic" pitchFamily="34" charset="0"/>
              </a:rPr>
              <a:t>Objectives </a:t>
            </a:r>
          </a:p>
          <a:p>
            <a:pPr marL="0" indent="0" eaLnBrk="1" hangingPunct="1">
              <a:buFontTx/>
              <a:buNone/>
              <a:defRPr/>
            </a:pPr>
            <a:r>
              <a:rPr lang="en-US" sz="3300" b="1" dirty="0" smtClean="0">
                <a:solidFill>
                  <a:srgbClr val="FF0000"/>
                </a:solidFill>
                <a:effectLst>
                  <a:outerShdw blurRad="38100" dist="38100" dir="2700000" algn="tl">
                    <a:srgbClr val="C0C0C0"/>
                  </a:outerShdw>
                </a:effectLst>
                <a:latin typeface="Georgia" pitchFamily="18" charset="0"/>
              </a:rPr>
              <a:t>What public demands from Judiciary? </a:t>
            </a:r>
          </a:p>
          <a:p>
            <a:pPr marL="114300" lvl="1" indent="0" eaLnBrk="1" hangingPunct="1">
              <a:defRPr/>
            </a:pPr>
            <a:r>
              <a:rPr lang="en-US" sz="3200" b="1" dirty="0" smtClean="0">
                <a:solidFill>
                  <a:schemeClr val="hlink"/>
                </a:solidFill>
                <a:effectLst>
                  <a:outerShdw blurRad="38100" dist="38100" dir="2700000" algn="tl">
                    <a:srgbClr val="C0C0C0"/>
                  </a:outerShdw>
                </a:effectLst>
                <a:latin typeface="Century Gothic" pitchFamily="34" charset="0"/>
              </a:rPr>
              <a:t>Decongestion</a:t>
            </a:r>
            <a:r>
              <a:rPr lang="en-US" b="1" dirty="0" smtClean="0">
                <a:solidFill>
                  <a:schemeClr val="hlink"/>
                </a:solidFill>
                <a:effectLst>
                  <a:outerShdw blurRad="38100" dist="38100" dir="2700000" algn="tl">
                    <a:srgbClr val="C0C0C0"/>
                  </a:outerShdw>
                </a:effectLst>
                <a:latin typeface="Century Gothic" pitchFamily="34" charset="0"/>
              </a:rPr>
              <a:t> of disputes by speedy disposal</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subTitle" idx="4294967295"/>
          </p:nvPr>
        </p:nvSpPr>
        <p:spPr bwMode="auto">
          <a:xfrm>
            <a:off x="457200" y="152400"/>
            <a:ext cx="8382000" cy="6324600"/>
          </a:xfrm>
          <a:prstGeom prst="rect">
            <a:avLst/>
          </a:prstGeom>
          <a:solidFill>
            <a:srgbClr val="FFFFFF"/>
          </a:solidFill>
          <a:ln>
            <a:solidFill>
              <a:srgbClr val="000000"/>
            </a:solidFill>
            <a:miter lim="800000"/>
            <a:headEnd/>
            <a:tailEnd/>
          </a:ln>
        </p:spPr>
        <p:txBody>
          <a:bodyPr>
            <a:normAutofit lnSpcReduction="10000"/>
            <a:scene3d>
              <a:camera prst="orthographicFront"/>
              <a:lightRig rig="sunrise" dir="t"/>
            </a:scene3d>
            <a:sp3d extrusionH="57150" prstMaterial="dkEdge">
              <a:bevelT w="38100" h="38100"/>
              <a:bevelB w="38100" h="38100"/>
            </a:sp3d>
          </a:bodyPr>
          <a:lstStyle/>
          <a:p>
            <a:pPr marL="0" indent="0" algn="ctr" eaLnBrk="1" hangingPunct="1">
              <a:buFont typeface="Wingdings" pitchFamily="2" charset="2"/>
              <a:buNone/>
              <a:defRPr/>
            </a:pPr>
            <a:r>
              <a:rPr lang="en-US" sz="4000" b="1" dirty="0" smtClean="0">
                <a:solidFill>
                  <a:schemeClr val="accent2"/>
                </a:solidFill>
                <a:effectLst>
                  <a:outerShdw blurRad="38100" dist="38100" dir="2700000" algn="tl">
                    <a:srgbClr val="C0C0C0"/>
                  </a:outerShdw>
                </a:effectLst>
              </a:rPr>
              <a:t>Revolution </a:t>
            </a:r>
          </a:p>
          <a:p>
            <a:pPr marL="0" indent="0" algn="ctr" eaLnBrk="1" hangingPunct="1">
              <a:buFont typeface="Wingdings" pitchFamily="2" charset="2"/>
              <a:buNone/>
              <a:defRPr/>
            </a:pPr>
            <a:r>
              <a:rPr lang="en-US" sz="4000" b="1" dirty="0" smtClean="0">
                <a:effectLst>
                  <a:outerShdw blurRad="38100" dist="38100" dir="2700000" algn="tl">
                    <a:srgbClr val="C0C0C0"/>
                  </a:outerShdw>
                </a:effectLst>
              </a:rPr>
              <a:t>Potter’s Wheel		Printing Press</a:t>
            </a:r>
          </a:p>
          <a:p>
            <a:pPr marL="0" indent="0" algn="ctr" eaLnBrk="1" hangingPunct="1">
              <a:buFont typeface="Wingdings" pitchFamily="2" charset="2"/>
              <a:buNone/>
              <a:defRPr/>
            </a:pPr>
            <a:r>
              <a:rPr lang="en-US" sz="4000" b="1" dirty="0" smtClean="0">
                <a:effectLst>
                  <a:outerShdw blurRad="38100" dist="38100" dir="2700000" algn="tl">
                    <a:srgbClr val="C0C0C0"/>
                  </a:outerShdw>
                </a:effectLst>
              </a:rPr>
              <a:t>Steam Engine             Electricity      </a:t>
            </a:r>
            <a:r>
              <a:rPr lang="en-US" sz="4000" b="1" dirty="0" smtClean="0">
                <a:solidFill>
                  <a:schemeClr val="bg1"/>
                </a:solidFill>
                <a:effectLst>
                  <a:outerShdw blurRad="38100" dist="38100" dir="2700000" algn="tl">
                    <a:srgbClr val="C0C0C0"/>
                  </a:outerShdw>
                </a:effectLst>
              </a:rPr>
              <a:t>.</a:t>
            </a:r>
          </a:p>
          <a:p>
            <a:pPr marL="0" indent="0" algn="ctr" eaLnBrk="1" hangingPunct="1">
              <a:buFont typeface="Wingdings" pitchFamily="2" charset="2"/>
              <a:buNone/>
              <a:defRPr/>
            </a:pPr>
            <a:r>
              <a:rPr lang="en-US" sz="4000" b="1" dirty="0" smtClean="0">
                <a:solidFill>
                  <a:srgbClr val="CC0000"/>
                </a:solidFill>
                <a:effectLst>
                  <a:outerShdw blurRad="38100" dist="38100" dir="2700000" algn="tl">
                    <a:srgbClr val="C0C0C0"/>
                  </a:outerShdw>
                </a:effectLst>
              </a:rPr>
              <a:t>Microchip</a:t>
            </a:r>
          </a:p>
          <a:p>
            <a:pPr marL="0" indent="0" algn="ctr" eaLnBrk="1" hangingPunct="1">
              <a:buFontTx/>
              <a:buNone/>
              <a:defRPr/>
            </a:pPr>
            <a:r>
              <a:rPr lang="en-US" sz="4000" b="1" dirty="0" smtClean="0">
                <a:solidFill>
                  <a:srgbClr val="CC0000"/>
                </a:solidFill>
                <a:effectLst>
                  <a:outerShdw blurRad="38100" dist="38100" dir="2700000" algn="tl">
                    <a:srgbClr val="C0C0C0"/>
                  </a:outerShdw>
                </a:effectLst>
              </a:rPr>
              <a:t>Computer &amp; Internet</a:t>
            </a:r>
          </a:p>
          <a:p>
            <a:pPr marL="0" indent="0" algn="ctr" eaLnBrk="1" hangingPunct="1">
              <a:buFontTx/>
              <a:buNone/>
              <a:defRPr/>
            </a:pPr>
            <a:r>
              <a:rPr lang="en-US" sz="4000" b="1" dirty="0" smtClean="0">
                <a:solidFill>
                  <a:schemeClr val="accent2"/>
                </a:solidFill>
                <a:effectLst>
                  <a:outerShdw blurRad="38100" dist="38100" dir="2700000" algn="tl">
                    <a:srgbClr val="C0C0C0"/>
                  </a:outerShdw>
                </a:effectLst>
              </a:rPr>
              <a:t>World/War </a:t>
            </a:r>
          </a:p>
          <a:p>
            <a:pPr marL="0" indent="0" algn="ctr" eaLnBrk="1" hangingPunct="1">
              <a:buFontTx/>
              <a:buNone/>
              <a:defRPr/>
            </a:pPr>
            <a:r>
              <a:rPr lang="en-US" sz="4000" b="1" dirty="0" smtClean="0">
                <a:effectLst>
                  <a:outerShdw blurRad="38100" dist="38100" dir="2700000" algn="tl">
                    <a:srgbClr val="C0C0C0"/>
                  </a:outerShdw>
                </a:effectLst>
              </a:rPr>
              <a:t>Physical 			Cyber</a:t>
            </a:r>
          </a:p>
          <a:p>
            <a:pPr marL="0" indent="0" algn="ctr" eaLnBrk="1" hangingPunct="1">
              <a:buFontTx/>
              <a:buNone/>
              <a:defRPr/>
            </a:pPr>
            <a:r>
              <a:rPr lang="en-US" sz="4000" b="1" dirty="0" smtClean="0">
                <a:effectLst>
                  <a:outerShdw blurRad="38100" dist="38100" dir="2700000" algn="tl">
                    <a:srgbClr val="C0C0C0"/>
                  </a:outerShdw>
                </a:effectLst>
              </a:rPr>
              <a:t>Bricks &amp; Mortars        	Bits &amp; Clicks</a:t>
            </a:r>
          </a:p>
          <a:p>
            <a:pPr marL="0" indent="0" algn="ctr" eaLnBrk="1" hangingPunct="1">
              <a:buFontTx/>
              <a:buNone/>
              <a:defRPr/>
            </a:pPr>
            <a:r>
              <a:rPr lang="en-US" sz="4000" b="1" u="sng" dirty="0" smtClean="0">
                <a:solidFill>
                  <a:srgbClr val="000099"/>
                </a:solidFill>
                <a:effectLst>
                  <a:outerShdw blurRad="38100" dist="38100" dir="2700000" algn="tl">
                    <a:srgbClr val="C0C0C0"/>
                  </a:outerShdw>
                </a:effectLst>
                <a:hlinkClick r:id="rId3" action="ppaction://hlinkfile"/>
              </a:rPr>
              <a:t>Cyber Space</a:t>
            </a:r>
            <a:endParaRPr lang="en-US" sz="4000" b="1" u="sng" dirty="0" smtClean="0">
              <a:solidFill>
                <a:srgbClr val="000099"/>
              </a:solidFill>
              <a:effectLst>
                <a:outerShdw blurRad="38100" dist="38100" dir="2700000" algn="tl">
                  <a:srgbClr val="C0C0C0"/>
                </a:outerShdw>
              </a:effectLst>
            </a:endParaRPr>
          </a:p>
        </p:txBody>
      </p:sp>
    </p:spTree>
  </p:cSld>
  <p:clrMapOvr>
    <a:masterClrMapping/>
  </p:clrMapOvr>
  <p:transition advClick="0" advTm="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304800" y="685800"/>
            <a:ext cx="8534400" cy="5410200"/>
          </a:xfrm>
        </p:spPr>
        <p:txBody>
          <a:bodyPr>
            <a:scene3d>
              <a:camera prst="orthographicFront"/>
              <a:lightRig rig="threePt" dir="t"/>
            </a:scene3d>
            <a:sp3d extrusionH="57150">
              <a:bevelT w="82550" h="38100" prst="coolSlant"/>
              <a:bevelB w="38100" h="38100" prst="angle"/>
            </a:sp3d>
          </a:bodyPr>
          <a:lstStyle/>
          <a:p>
            <a:pPr algn="just" eaLnBrk="1" hangingPunct="1">
              <a:lnSpc>
                <a:spcPct val="140000"/>
              </a:lnSpc>
              <a:buFontTx/>
              <a:buNone/>
              <a:defRPr/>
            </a:pPr>
            <a:r>
              <a:rPr lang="en-US" sz="4400" b="1" dirty="0" smtClean="0">
                <a:solidFill>
                  <a:srgbClr val="CC0099"/>
                </a:solidFill>
                <a:effectLst>
                  <a:outerShdw blurRad="38100" dist="38100" dir="2700000" algn="tl">
                    <a:srgbClr val="C0C0C0"/>
                  </a:outerShdw>
                </a:effectLst>
                <a:latin typeface="Georgia" pitchFamily="18" charset="0"/>
              </a:rPr>
              <a:t>What is the need of the day?</a:t>
            </a:r>
            <a:endParaRPr lang="en-US" sz="4000" b="1" dirty="0" smtClean="0">
              <a:solidFill>
                <a:srgbClr val="FF0000"/>
              </a:solidFill>
              <a:effectLst>
                <a:outerShdw blurRad="38100" dist="38100" dir="2700000" algn="tl">
                  <a:srgbClr val="C0C0C0"/>
                </a:outerShdw>
              </a:effectLst>
              <a:latin typeface="Georgia" pitchFamily="18" charset="0"/>
            </a:endParaRPr>
          </a:p>
          <a:p>
            <a:pPr lvl="1" algn="just" eaLnBrk="1" hangingPunct="1">
              <a:lnSpc>
                <a:spcPct val="140000"/>
              </a:lnSpc>
              <a:buNone/>
              <a:defRPr/>
            </a:pPr>
            <a:r>
              <a:rPr lang="en-US" sz="3000" b="1" dirty="0" smtClean="0">
                <a:solidFill>
                  <a:srgbClr val="6600FF"/>
                </a:solidFill>
                <a:effectLst>
                  <a:outerShdw blurRad="38100" dist="38100" dir="2700000" algn="tl">
                    <a:srgbClr val="C0C0C0"/>
                  </a:outerShdw>
                </a:effectLst>
                <a:latin typeface="Century Gothic" pitchFamily="34" charset="0"/>
              </a:rPr>
              <a:t>  Learning Information &amp; Communication Technology, to pick up the speed with the growing technology in 21</a:t>
            </a:r>
            <a:r>
              <a:rPr lang="en-US" sz="3000" b="1" baseline="30000" dirty="0" smtClean="0">
                <a:solidFill>
                  <a:srgbClr val="6600FF"/>
                </a:solidFill>
                <a:effectLst>
                  <a:outerShdw blurRad="38100" dist="38100" dir="2700000" algn="tl">
                    <a:srgbClr val="C0C0C0"/>
                  </a:outerShdw>
                </a:effectLst>
                <a:latin typeface="Century Gothic" pitchFamily="34" charset="0"/>
              </a:rPr>
              <a:t>st</a:t>
            </a:r>
            <a:r>
              <a:rPr lang="en-US" sz="3000" b="1" dirty="0" smtClean="0">
                <a:solidFill>
                  <a:srgbClr val="6600FF"/>
                </a:solidFill>
                <a:effectLst>
                  <a:outerShdw blurRad="38100" dist="38100" dir="2700000" algn="tl">
                    <a:srgbClr val="C0C0C0"/>
                  </a:outerShdw>
                </a:effectLst>
                <a:latin typeface="Century Gothic" pitchFamily="34" charset="0"/>
              </a:rPr>
              <a:t> century when Computer &amp; its usage with Internet has changed the limitation of territorial boundaries for every one within no time</a:t>
            </a:r>
            <a:r>
              <a:rPr lang="en-US" sz="3000" b="1" dirty="0" smtClean="0">
                <a:effectLst>
                  <a:outerShdw blurRad="38100" dist="38100" dir="2700000" algn="tl">
                    <a:srgbClr val="C0C0C0"/>
                  </a:outerShdw>
                </a:effectLst>
                <a:latin typeface="Century Gothic" pitchFamily="34" charset="0"/>
              </a:rPr>
              <a: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685800"/>
          </a:xfrm>
        </p:spPr>
        <p:txBody>
          <a:bodyPr>
            <a:normAutofit fontScale="90000"/>
          </a:bodyPr>
          <a:lstStyle/>
          <a:p>
            <a:pPr eaLnBrk="1" hangingPunct="1">
              <a:defRPr/>
            </a:pPr>
            <a:r>
              <a:rPr lang="en-US" sz="4000" b="1" dirty="0" smtClean="0">
                <a:solidFill>
                  <a:srgbClr val="CC00CC"/>
                </a:solidFill>
                <a:effectLst>
                  <a:outerShdw blurRad="38100" dist="38100" dir="2700000" algn="tl">
                    <a:srgbClr val="C0C0C0"/>
                  </a:outerShdw>
                </a:effectLst>
                <a:latin typeface="Georgia" pitchFamily="18" charset="0"/>
              </a:rPr>
              <a:t>Information is the key of successes</a:t>
            </a:r>
          </a:p>
        </p:txBody>
      </p:sp>
      <p:sp>
        <p:nvSpPr>
          <p:cNvPr id="51203" name="Rectangle 3"/>
          <p:cNvSpPr>
            <a:spLocks noGrp="1" noChangeArrowheads="1"/>
          </p:cNvSpPr>
          <p:nvPr>
            <p:ph idx="1"/>
          </p:nvPr>
        </p:nvSpPr>
        <p:spPr>
          <a:xfrm>
            <a:off x="228600" y="685800"/>
            <a:ext cx="8686800" cy="6019800"/>
          </a:xfrm>
        </p:spPr>
        <p:txBody>
          <a:bodyPr>
            <a:normAutofit lnSpcReduction="10000"/>
            <a:scene3d>
              <a:camera prst="orthographicFront"/>
              <a:lightRig rig="freezing" dir="t"/>
            </a:scene3d>
            <a:sp3d extrusionH="57150" prstMaterial="metal">
              <a:bevelT w="38100" h="38100" prst="convex"/>
              <a:bevelB w="38100" h="38100" prst="convex"/>
            </a:sp3d>
          </a:bodyPr>
          <a:lstStyle/>
          <a:p>
            <a:pPr marL="111125" indent="-1588" algn="ctr" eaLnBrk="1" hangingPunct="1">
              <a:lnSpc>
                <a:spcPct val="110000"/>
              </a:lnSpc>
              <a:spcBef>
                <a:spcPct val="0"/>
              </a:spcBef>
              <a:buFontTx/>
              <a:buNone/>
              <a:defRPr/>
            </a:pPr>
            <a:r>
              <a:rPr lang="en-US" sz="2800" b="1" dirty="0" smtClean="0">
                <a:solidFill>
                  <a:srgbClr val="FF0000"/>
                </a:solidFill>
                <a:effectLst>
                  <a:outerShdw blurRad="38100" dist="38100" dir="2700000" algn="tl">
                    <a:srgbClr val="C0C0C0"/>
                  </a:outerShdw>
                </a:effectLst>
                <a:latin typeface="Arial Black" pitchFamily="34" charset="0"/>
              </a:rPr>
              <a:t>Technology will Marshal the information from knowledge to result in to the successes in the form of:</a:t>
            </a:r>
          </a:p>
          <a:p>
            <a:pPr marL="111125" lvl="1" indent="-1588" algn="ctr" eaLnBrk="1" hangingPunct="1">
              <a:lnSpc>
                <a:spcPct val="130000"/>
              </a:lnSpc>
              <a:spcBef>
                <a:spcPct val="0"/>
              </a:spcBef>
              <a:buNone/>
              <a:defRPr/>
            </a:pPr>
            <a:r>
              <a:rPr lang="en-US" b="1" dirty="0" smtClean="0">
                <a:solidFill>
                  <a:srgbClr val="0000CC"/>
                </a:solidFill>
                <a:effectLst>
                  <a:outerShdw blurRad="38100" dist="38100" dir="2700000" algn="tl">
                    <a:srgbClr val="C0C0C0"/>
                  </a:outerShdw>
                </a:effectLst>
                <a:latin typeface="Arial Black" pitchFamily="34" charset="0"/>
              </a:rPr>
              <a:t>Case Management</a:t>
            </a:r>
          </a:p>
          <a:p>
            <a:pPr marL="111125" lvl="1" indent="-1588" algn="ctr" eaLnBrk="1" hangingPunct="1">
              <a:lnSpc>
                <a:spcPct val="130000"/>
              </a:lnSpc>
              <a:spcBef>
                <a:spcPct val="0"/>
              </a:spcBef>
              <a:buNone/>
              <a:defRPr/>
            </a:pPr>
            <a:r>
              <a:rPr lang="en-US" b="1" dirty="0" smtClean="0">
                <a:solidFill>
                  <a:srgbClr val="006600"/>
                </a:solidFill>
                <a:effectLst>
                  <a:outerShdw blurRad="38100" dist="38100" dir="2700000" algn="tl">
                    <a:srgbClr val="C0C0C0"/>
                  </a:outerShdw>
                </a:effectLst>
                <a:latin typeface="Arial Black" pitchFamily="34" charset="0"/>
              </a:rPr>
              <a:t>Court Management</a:t>
            </a:r>
          </a:p>
          <a:p>
            <a:pPr marL="111125" lvl="1" indent="-1588" algn="ctr" eaLnBrk="1" hangingPunct="1">
              <a:lnSpc>
                <a:spcPct val="130000"/>
              </a:lnSpc>
              <a:spcBef>
                <a:spcPct val="0"/>
              </a:spcBef>
              <a:buNone/>
              <a:defRPr/>
            </a:pPr>
            <a:r>
              <a:rPr lang="en-US" b="1" dirty="0" smtClean="0">
                <a:solidFill>
                  <a:srgbClr val="C00000"/>
                </a:solidFill>
                <a:effectLst>
                  <a:outerShdw blurRad="38100" dist="38100" dir="2700000" algn="tl">
                    <a:srgbClr val="C0C0C0"/>
                  </a:outerShdw>
                </a:effectLst>
                <a:latin typeface="Arial Black" pitchFamily="34" charset="0"/>
              </a:rPr>
              <a:t>Information Management </a:t>
            </a:r>
          </a:p>
          <a:p>
            <a:pPr marL="111125" lvl="1" indent="-1588" algn="ctr" eaLnBrk="1" hangingPunct="1">
              <a:lnSpc>
                <a:spcPct val="130000"/>
              </a:lnSpc>
              <a:spcBef>
                <a:spcPct val="0"/>
              </a:spcBef>
              <a:buNone/>
              <a:defRPr/>
            </a:pPr>
            <a:r>
              <a:rPr lang="en-US" b="1" dirty="0" smtClean="0">
                <a:solidFill>
                  <a:schemeClr val="accent6">
                    <a:lumMod val="50000"/>
                  </a:schemeClr>
                </a:solidFill>
                <a:effectLst>
                  <a:outerShdw blurRad="38100" dist="38100" dir="2700000" algn="tl">
                    <a:srgbClr val="C0C0C0"/>
                  </a:outerShdw>
                </a:effectLst>
                <a:latin typeface="Arial Black" pitchFamily="34" charset="0"/>
              </a:rPr>
              <a:t>Knowledge Management</a:t>
            </a:r>
          </a:p>
          <a:p>
            <a:pPr marL="111125" lvl="1" indent="-1588" algn="ctr" eaLnBrk="1" hangingPunct="1">
              <a:lnSpc>
                <a:spcPct val="130000"/>
              </a:lnSpc>
              <a:spcBef>
                <a:spcPct val="0"/>
              </a:spcBef>
              <a:buNone/>
              <a:defRPr/>
            </a:pPr>
            <a:r>
              <a:rPr lang="en-US" b="1" dirty="0" smtClean="0">
                <a:solidFill>
                  <a:srgbClr val="FF0000"/>
                </a:solidFill>
                <a:effectLst>
                  <a:outerShdw blurRad="38100" dist="38100" dir="2700000" algn="tl">
                    <a:srgbClr val="C0C0C0"/>
                  </a:outerShdw>
                </a:effectLst>
                <a:latin typeface="Arial Black" pitchFamily="34" charset="0"/>
              </a:rPr>
              <a:t>Play with Information</a:t>
            </a:r>
          </a:p>
          <a:p>
            <a:pPr marL="111125" lvl="1" indent="-1588" algn="ctr" eaLnBrk="1" hangingPunct="1">
              <a:lnSpc>
                <a:spcPct val="130000"/>
              </a:lnSpc>
              <a:spcBef>
                <a:spcPct val="0"/>
              </a:spcBef>
              <a:buNone/>
              <a:defRPr/>
            </a:pPr>
            <a:r>
              <a:rPr lang="en-US" b="1" dirty="0" smtClean="0">
                <a:solidFill>
                  <a:schemeClr val="accent4">
                    <a:lumMod val="75000"/>
                  </a:schemeClr>
                </a:solidFill>
                <a:effectLst>
                  <a:outerShdw blurRad="38100" dist="38100" dir="2700000" algn="tl">
                    <a:srgbClr val="C0C0C0"/>
                  </a:outerShdw>
                </a:effectLst>
                <a:latin typeface="Arial Black" pitchFamily="34" charset="0"/>
              </a:rPr>
              <a:t>Information Packages</a:t>
            </a:r>
          </a:p>
          <a:p>
            <a:pPr marL="111125" lvl="1" indent="-1588" algn="ctr" eaLnBrk="1" hangingPunct="1">
              <a:lnSpc>
                <a:spcPct val="130000"/>
              </a:lnSpc>
              <a:spcBef>
                <a:spcPct val="0"/>
              </a:spcBef>
              <a:buNone/>
              <a:defRPr/>
            </a:pPr>
            <a:r>
              <a:rPr lang="en-US" b="1" dirty="0" smtClean="0">
                <a:solidFill>
                  <a:srgbClr val="FF00FF"/>
                </a:solidFill>
                <a:effectLst>
                  <a:outerShdw blurRad="38100" dist="38100" dir="2700000" algn="tl">
                    <a:srgbClr val="C0C0C0"/>
                  </a:outerShdw>
                </a:effectLst>
                <a:latin typeface="Arial Black" pitchFamily="34" charset="0"/>
              </a:rPr>
              <a:t>Appropriate software</a:t>
            </a:r>
          </a:p>
          <a:p>
            <a:pPr marL="111125" lvl="1" indent="-1588" algn="ctr" eaLnBrk="1" hangingPunct="1">
              <a:lnSpc>
                <a:spcPct val="130000"/>
              </a:lnSpc>
              <a:spcBef>
                <a:spcPct val="0"/>
              </a:spcBef>
              <a:buNone/>
              <a:defRPr/>
            </a:pPr>
            <a:r>
              <a:rPr lang="en-US" b="1" dirty="0" smtClean="0">
                <a:solidFill>
                  <a:srgbClr val="CC00CC"/>
                </a:solidFill>
                <a:effectLst>
                  <a:outerShdw blurRad="38100" dist="38100" dir="2700000" algn="tl">
                    <a:srgbClr val="C0C0C0"/>
                  </a:outerShdw>
                </a:effectLst>
                <a:latin typeface="Arial Black" pitchFamily="34" charset="0"/>
              </a:rPr>
              <a:t>Legal databases</a:t>
            </a:r>
          </a:p>
          <a:p>
            <a:pPr marL="111125" lvl="1" indent="-1588" algn="ctr" eaLnBrk="1" hangingPunct="1">
              <a:lnSpc>
                <a:spcPct val="130000"/>
              </a:lnSpc>
              <a:spcBef>
                <a:spcPct val="0"/>
              </a:spcBef>
              <a:buNone/>
              <a:defRPr/>
            </a:pPr>
            <a:r>
              <a:rPr lang="en-US" b="1" dirty="0" smtClean="0">
                <a:solidFill>
                  <a:srgbClr val="660066"/>
                </a:solidFill>
                <a:effectLst>
                  <a:outerShdw blurRad="38100" dist="38100" dir="2700000" algn="tl">
                    <a:srgbClr val="C0C0C0"/>
                  </a:outerShdw>
                </a:effectLst>
                <a:latin typeface="Arial Black" pitchFamily="34" charset="0"/>
              </a:rPr>
              <a:t>Quicker Action to process information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ChangeArrowheads="1"/>
          </p:cNvSpPr>
          <p:nvPr>
            <p:ph idx="1"/>
          </p:nvPr>
        </p:nvSpPr>
        <p:spPr>
          <a:xfrm>
            <a:off x="152400" y="152400"/>
            <a:ext cx="8839200" cy="6476999"/>
          </a:xfrm>
        </p:spPr>
        <p:style>
          <a:lnRef idx="1">
            <a:schemeClr val="accent3"/>
          </a:lnRef>
          <a:fillRef idx="2">
            <a:schemeClr val="accent3"/>
          </a:fillRef>
          <a:effectRef idx="1">
            <a:schemeClr val="accent3"/>
          </a:effectRef>
          <a:fontRef idx="minor">
            <a:schemeClr val="dk1"/>
          </a:fontRef>
        </p:style>
        <p:txBody>
          <a:bodyPr anchor="ctr">
            <a:normAutofit fontScale="92500" lnSpcReduction="10000"/>
            <a:scene3d>
              <a:camera prst="orthographicFront"/>
              <a:lightRig rig="threePt" dir="t"/>
            </a:scene3d>
            <a:sp3d extrusionH="57150">
              <a:bevelT w="82550" h="38100" prst="coolSlant"/>
              <a:bevelB w="50800" h="38100" prst="riblet"/>
            </a:sp3d>
          </a:bodyPr>
          <a:lstStyle/>
          <a:p>
            <a:pPr marL="49213" indent="0" algn="ctr">
              <a:lnSpc>
                <a:spcPct val="130000"/>
              </a:lnSpc>
              <a:spcBef>
                <a:spcPct val="0"/>
              </a:spcBef>
              <a:buNone/>
              <a:defRPr/>
            </a:pPr>
            <a:r>
              <a:rPr lang="en-US" sz="4000" b="1" dirty="0" smtClean="0">
                <a:solidFill>
                  <a:srgbClr val="993300"/>
                </a:solidFill>
                <a:effectLst>
                  <a:outerShdw blurRad="50800" dist="38100" dir="18900000" algn="bl" rotWithShape="0">
                    <a:schemeClr val="tx2">
                      <a:alpha val="40000"/>
                    </a:schemeClr>
                  </a:outerShdw>
                </a:effectLst>
                <a:latin typeface="Maiandra GD" pitchFamily="34" charset="0"/>
              </a:rPr>
              <a:t>Traditionally,  judiciary is a</a:t>
            </a:r>
          </a:p>
          <a:p>
            <a:pPr marL="49213" indent="0" algn="ctr">
              <a:lnSpc>
                <a:spcPct val="130000"/>
              </a:lnSpc>
              <a:spcBef>
                <a:spcPct val="0"/>
              </a:spcBef>
              <a:buNone/>
              <a:defRPr/>
            </a:pPr>
            <a:r>
              <a:rPr lang="en-US" sz="4000" b="1" dirty="0" smtClean="0">
                <a:solidFill>
                  <a:srgbClr val="993300"/>
                </a:solidFill>
                <a:effectLst>
                  <a:outerShdw blurRad="50800" dist="38100" dir="18900000" algn="bl" rotWithShape="0">
                    <a:schemeClr val="tx2">
                      <a:alpha val="40000"/>
                    </a:schemeClr>
                  </a:outerShdw>
                </a:effectLst>
                <a:latin typeface="Maiandra GD" pitchFamily="34" charset="0"/>
              </a:rPr>
              <a:t>conservative institution;  </a:t>
            </a:r>
          </a:p>
          <a:p>
            <a:pPr marL="49213" indent="0" algn="ctr">
              <a:lnSpc>
                <a:spcPct val="130000"/>
              </a:lnSpc>
              <a:spcBef>
                <a:spcPct val="0"/>
              </a:spcBef>
              <a:buNone/>
              <a:defRPr/>
            </a:pPr>
            <a:r>
              <a:rPr lang="en-US" sz="4000" b="1" dirty="0" smtClean="0">
                <a:solidFill>
                  <a:srgbClr val="9900CC"/>
                </a:solidFill>
                <a:effectLst>
                  <a:outerShdw blurRad="50800" dist="38100" dir="18900000" algn="bl" rotWithShape="0">
                    <a:schemeClr val="tx2">
                      <a:alpha val="40000"/>
                    </a:schemeClr>
                  </a:outerShdw>
                </a:effectLst>
                <a:latin typeface="Maiandra GD" pitchFamily="34" charset="0"/>
              </a:rPr>
              <a:t>therefore,  it is not surprising as to why the judiciary is slow in reacting to changes in technology; </a:t>
            </a:r>
          </a:p>
          <a:p>
            <a:pPr marL="49213" indent="0" algn="ctr">
              <a:lnSpc>
                <a:spcPct val="130000"/>
              </a:lnSpc>
              <a:spcBef>
                <a:spcPct val="0"/>
              </a:spcBef>
              <a:buNone/>
              <a:defRPr/>
            </a:pPr>
            <a:r>
              <a:rPr lang="en-US" sz="4000" b="1" dirty="0" smtClean="0">
                <a:solidFill>
                  <a:srgbClr val="993300"/>
                </a:solidFill>
                <a:effectLst>
                  <a:outerShdw blurRad="50800" dist="38100" dir="18900000" algn="bl" rotWithShape="0">
                    <a:schemeClr val="tx2">
                      <a:alpha val="40000"/>
                    </a:schemeClr>
                  </a:outerShdw>
                </a:effectLst>
                <a:latin typeface="Maiandra GD" pitchFamily="34" charset="0"/>
              </a:rPr>
              <a:t>moderating and directing while maintaining a balance between competing claims is now certainly in the interest of rule of law. </a:t>
            </a:r>
            <a:endParaRPr lang="en-US" sz="4000" b="1" dirty="0" smtClean="0">
              <a:solidFill>
                <a:srgbClr val="9900CC"/>
              </a:solidFill>
              <a:effectLst>
                <a:outerShdw blurRad="50800" dist="38100" dir="18900000" algn="bl" rotWithShape="0">
                  <a:schemeClr val="tx2">
                    <a:alpha val="40000"/>
                  </a:schemeClr>
                </a:outerShdw>
              </a:effectLst>
              <a:latin typeface="Maiandra GD"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3519368"/>
            <a:ext cx="9144000" cy="3323987"/>
          </a:xfrm>
          <a:prstGeom prst="rect">
            <a:avLst/>
          </a:prstGeom>
          <a:solidFill>
            <a:schemeClr val="accent3">
              <a:lumMod val="20000"/>
              <a:lumOff val="80000"/>
            </a:schemeClr>
          </a:solidFill>
          <a:ln>
            <a:noFill/>
          </a:ln>
          <a:effectLst/>
          <a:scene3d>
            <a:camera prst="orthographicFront"/>
            <a:lightRig rig="sunset" dir="t"/>
          </a:scene3d>
          <a:sp3d extrusionH="76200" contourW="12700">
            <a:bevelT/>
            <a:extrusionClr>
              <a:schemeClr val="accent1">
                <a:lumMod val="20000"/>
                <a:lumOff val="80000"/>
              </a:schemeClr>
            </a:extrusionClr>
            <a:contourClr>
              <a:schemeClr val="accent2">
                <a:lumMod val="20000"/>
                <a:lumOff val="80000"/>
              </a:schemeClr>
            </a:contourClr>
          </a:sp3d>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sp3d extrusionH="76200" prstMaterial="dkEdge">
              <a:bevelT w="304800" h="152400" prst="convex"/>
              <a:bevelB w="228600" h="114300"/>
              <a:extrusionClr>
                <a:schemeClr val="accent2">
                  <a:lumMod val="60000"/>
                  <a:lumOff val="40000"/>
                </a:schemeClr>
              </a:extrusionClr>
              <a:contourClr>
                <a:srgbClr val="FFFFCC"/>
              </a:contourClr>
            </a:sp3d>
          </a:bodyPr>
          <a:lstStyle/>
          <a:p>
            <a:pPr algn="ctr">
              <a:defRPr/>
            </a:pPr>
            <a:r>
              <a:rPr lang="en-IN" sz="4000" b="1" spc="200" dirty="0">
                <a:solidFill>
                  <a:schemeClr val="accent6">
                    <a:lumMod val="50000"/>
                  </a:schemeClr>
                </a:solidFill>
                <a:effectLst>
                  <a:outerShdw blurRad="38100" dist="38100" dir="2700000" algn="tl">
                    <a:srgbClr val="000000"/>
                  </a:outerShdw>
                </a:effectLst>
                <a:latin typeface="Bradley Hand ITC" pitchFamily="66" charset="0"/>
              </a:rPr>
              <a:t>Presented by</a:t>
            </a:r>
          </a:p>
          <a:p>
            <a:pPr algn="ctr">
              <a:defRPr/>
            </a:pPr>
            <a:r>
              <a:rPr lang="en-IN" sz="6000" b="1" kern="1800" spc="200" dirty="0" smtClean="0">
                <a:ln cap="sq">
                  <a:solidFill>
                    <a:srgbClr val="7030A0"/>
                  </a:solidFill>
                  <a:miter lim="800000"/>
                </a:ln>
                <a:solidFill>
                  <a:srgbClr val="FF0000"/>
                </a:solidFill>
                <a:effectLst>
                  <a:outerShdw blurRad="469900" dir="8880000" sx="101000" sy="101000" algn="tl">
                    <a:srgbClr val="000000"/>
                  </a:outerShdw>
                </a:effectLst>
                <a:latin typeface="Brush Script MT" pitchFamily="66" charset="0"/>
              </a:rPr>
              <a:t>Justice S </a:t>
            </a:r>
            <a:r>
              <a:rPr lang="en-IN" sz="6000" b="1" kern="1800" spc="200" dirty="0">
                <a:ln cap="sq">
                  <a:solidFill>
                    <a:srgbClr val="7030A0"/>
                  </a:solidFill>
                  <a:miter lim="800000"/>
                </a:ln>
                <a:solidFill>
                  <a:srgbClr val="FF0000"/>
                </a:solidFill>
                <a:effectLst>
                  <a:outerShdw blurRad="469900" dir="8880000" sx="101000" sy="101000" algn="tl">
                    <a:srgbClr val="000000"/>
                  </a:outerShdw>
                </a:effectLst>
                <a:latin typeface="Brush Script MT" pitchFamily="66" charset="0"/>
              </a:rPr>
              <a:t>G Shah </a:t>
            </a:r>
            <a:endParaRPr lang="en-IN" sz="6000" b="1" kern="1800" spc="200" dirty="0" smtClean="0">
              <a:ln cap="sq">
                <a:solidFill>
                  <a:srgbClr val="7030A0"/>
                </a:solidFill>
                <a:miter lim="800000"/>
              </a:ln>
              <a:solidFill>
                <a:srgbClr val="FF0000"/>
              </a:solidFill>
              <a:effectLst>
                <a:outerShdw blurRad="469900" dir="8880000" sx="101000" sy="101000" algn="tl">
                  <a:srgbClr val="000000"/>
                </a:outerShdw>
              </a:effectLst>
              <a:latin typeface="Brush Script MT" pitchFamily="66" charset="0"/>
            </a:endParaRPr>
          </a:p>
          <a:p>
            <a:pPr algn="ctr">
              <a:defRPr/>
            </a:pPr>
            <a:r>
              <a:rPr lang="en-IN" sz="2000" b="1" spc="200" dirty="0" smtClean="0">
                <a:solidFill>
                  <a:schemeClr val="accent2">
                    <a:lumMod val="75000"/>
                  </a:schemeClr>
                </a:solidFill>
                <a:effectLst>
                  <a:outerShdw blurRad="38100" dist="38100" dir="2700000" algn="tl">
                    <a:srgbClr val="000000"/>
                  </a:outerShdw>
                </a:effectLst>
              </a:rPr>
              <a:t>B</a:t>
            </a:r>
            <a:r>
              <a:rPr lang="en-IN" sz="2000" b="1" spc="200" dirty="0">
                <a:solidFill>
                  <a:schemeClr val="accent2">
                    <a:lumMod val="75000"/>
                  </a:schemeClr>
                </a:solidFill>
                <a:effectLst>
                  <a:outerShdw blurRad="38100" dist="38100" dir="2700000" algn="tl">
                    <a:srgbClr val="000000"/>
                  </a:outerShdw>
                </a:effectLst>
              </a:rPr>
              <a:t>. Sc. (Micro) LL. M.  </a:t>
            </a:r>
            <a:endParaRPr lang="en-IN" b="1" spc="200" dirty="0">
              <a:solidFill>
                <a:schemeClr val="accent2">
                  <a:lumMod val="75000"/>
                </a:schemeClr>
              </a:solidFill>
              <a:effectLst>
                <a:outerShdw blurRad="38100" dist="38100" dir="2700000" algn="tl">
                  <a:srgbClr val="000000"/>
                </a:outerShdw>
              </a:effectLst>
            </a:endParaRPr>
          </a:p>
          <a:p>
            <a:pPr algn="ctr">
              <a:defRPr/>
            </a:pPr>
            <a:r>
              <a:rPr lang="en-IN" sz="2800" b="1" spc="200" dirty="0" smtClean="0">
                <a:solidFill>
                  <a:srgbClr val="C00000"/>
                </a:solidFill>
                <a:effectLst>
                  <a:outerShdw blurRad="38100" dist="38100" dir="2700000" algn="tl">
                    <a:srgbClr val="000000"/>
                  </a:outerShdw>
                </a:effectLst>
                <a:latin typeface="Batang" pitchFamily="18" charset="-127"/>
              </a:rPr>
              <a:t>Judge</a:t>
            </a:r>
            <a:r>
              <a:rPr lang="en-IN" sz="2800" b="1" spc="200" dirty="0">
                <a:solidFill>
                  <a:srgbClr val="C00000"/>
                </a:solidFill>
                <a:effectLst>
                  <a:outerShdw blurRad="38100" dist="38100" dir="2700000" algn="tl">
                    <a:srgbClr val="000000"/>
                  </a:outerShdw>
                </a:effectLst>
                <a:latin typeface="Batang" pitchFamily="18" charset="-127"/>
              </a:rPr>
              <a:t>,</a:t>
            </a:r>
            <a:endParaRPr lang="en-IN" sz="2400" b="1" spc="200" dirty="0" smtClean="0">
              <a:solidFill>
                <a:srgbClr val="C00000"/>
              </a:solidFill>
              <a:effectLst>
                <a:outerShdw blurRad="38100" dist="38100" dir="2700000" algn="tl">
                  <a:srgbClr val="000000"/>
                </a:outerShdw>
              </a:effectLst>
              <a:latin typeface="Batang" pitchFamily="18" charset="-127"/>
            </a:endParaRPr>
          </a:p>
          <a:p>
            <a:pPr algn="ctr">
              <a:defRPr/>
            </a:pPr>
            <a:r>
              <a:rPr lang="en-IN" sz="5400" b="1" spc="300" dirty="0" smtClean="0">
                <a:solidFill>
                  <a:srgbClr val="0000CC"/>
                </a:solidFill>
                <a:effectLst>
                  <a:outerShdw blurRad="38100" dist="38100" dir="2700000" algn="tl">
                    <a:srgbClr val="000000"/>
                  </a:outerShdw>
                </a:effectLst>
              </a:rPr>
              <a:t>HIGH COURT </a:t>
            </a:r>
            <a:r>
              <a:rPr lang="en-IN" sz="5400" b="1" spc="300" dirty="0">
                <a:solidFill>
                  <a:srgbClr val="0000CC"/>
                </a:solidFill>
                <a:effectLst>
                  <a:outerShdw blurRad="38100" dist="38100" dir="2700000" algn="tl">
                    <a:srgbClr val="000000"/>
                  </a:outerShdw>
                </a:effectLst>
              </a:rPr>
              <a:t>OF </a:t>
            </a:r>
            <a:r>
              <a:rPr lang="en-IN" sz="5400" b="1" spc="300" dirty="0" smtClean="0">
                <a:solidFill>
                  <a:srgbClr val="0000CC"/>
                </a:solidFill>
                <a:effectLst>
                  <a:outerShdw blurRad="38100" dist="38100" dir="2700000" algn="tl">
                    <a:srgbClr val="000000"/>
                  </a:outerShdw>
                </a:effectLst>
              </a:rPr>
              <a:t>GUJARAT</a:t>
            </a:r>
            <a:endParaRPr lang="en-IN" sz="2800" spc="300" noProof="1">
              <a:solidFill>
                <a:srgbClr val="0000CC"/>
              </a:solidFill>
              <a:effectLst/>
            </a:endParaRPr>
          </a:p>
        </p:txBody>
      </p:sp>
      <p:sp>
        <p:nvSpPr>
          <p:cNvPr id="4" name="Rectangle 3"/>
          <p:cNvSpPr txBox="1">
            <a:spLocks noChangeArrowheads="1"/>
          </p:cNvSpPr>
          <p:nvPr/>
        </p:nvSpPr>
        <p:spPr>
          <a:xfrm>
            <a:off x="0" y="0"/>
            <a:ext cx="9144000" cy="3323987"/>
          </a:xfrm>
          <a:prstGeom prst="rect">
            <a:avLst/>
          </a:prstGeom>
          <a:solidFill>
            <a:srgbClr val="000000"/>
          </a:solidFill>
          <a:ln>
            <a:solidFill>
              <a:srgbClr val="6600CC"/>
            </a:solidFill>
          </a:ln>
          <a:effectLst>
            <a:innerShdw blurRad="63500" dist="50800" dir="18900000">
              <a:prstClr val="black">
                <a:alpha val="50000"/>
              </a:prstClr>
            </a:innerShdw>
          </a:effectLst>
          <a:scene3d>
            <a:camera prst="orthographicFront"/>
            <a:lightRig rig="threePt" dir="t"/>
          </a:scene3d>
          <a:sp3d extrusionH="114300" contourW="12700">
            <a:bevelT w="406400" h="152400" prst="cross"/>
            <a:bevelB w="355600" h="114300"/>
            <a:extrusionClr>
              <a:srgbClr val="FFFF00"/>
            </a:extrusionClr>
            <a:contourClr>
              <a:srgbClr val="FFFF00"/>
            </a:contourClr>
          </a:sp3d>
        </p:spPr>
        <p:txBody>
          <a:bodyPr vert="horz" wrap="square" lIns="91440" tIns="45720" rIns="91440" bIns="45720" rtlCol="0">
            <a:spAutoFit/>
            <a:sp3d extrusionH="57150">
              <a:bevelT w="63500" h="38100" prst="relaxedInset"/>
            </a:sp3d>
          </a:bodyPr>
          <a:lstStyle/>
          <a:p>
            <a:pPr marL="342900" marR="0" lvl="0" indent="-342900" algn="ctr" defTabSz="914400" rtl="0" eaLnBrk="1" fontAlgn="auto" latinLnBrk="0" hangingPunct="1">
              <a:spcBef>
                <a:spcPct val="20000"/>
              </a:spcBef>
              <a:spcAft>
                <a:spcPts val="0"/>
              </a:spcAft>
              <a:buClrTx/>
              <a:buSzTx/>
              <a:tabLst/>
              <a:defRPr/>
            </a:pPr>
            <a:r>
              <a:rPr kumimoji="0" lang="en-US" sz="6600" b="1" i="0" u="none" strike="noStrike" kern="1200" cap="none" spc="0" normalizeH="0" baseline="0" noProof="0" dirty="0" smtClean="0">
                <a:ln>
                  <a:noFill/>
                </a:ln>
                <a:solidFill>
                  <a:schemeClr val="accent6">
                    <a:lumMod val="75000"/>
                  </a:schemeClr>
                </a:solidFill>
                <a:effectLst>
                  <a:outerShdw blurRad="38100" dist="38100" dir="2700000" algn="tl">
                    <a:srgbClr val="FFFFFF"/>
                  </a:outerShdw>
                </a:effectLst>
                <a:uLnTx/>
                <a:uFillTx/>
                <a:latin typeface="Bookman Old Style" pitchFamily="18" charset="0"/>
                <a:ea typeface="+mn-ea"/>
                <a:cs typeface="+mn-cs"/>
              </a:rPr>
              <a:t>E-courts Project</a:t>
            </a:r>
            <a:endParaRPr kumimoji="0" lang="en-US" sz="6600" b="0" i="0" u="none" strike="noStrike" kern="120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ctr" defTabSz="914400" rtl="0" eaLnBrk="1" fontAlgn="auto" latinLnBrk="0" hangingPunct="1">
              <a:spcBef>
                <a:spcPts val="0"/>
              </a:spcBef>
              <a:spcAft>
                <a:spcPts val="0"/>
              </a:spcAft>
              <a:buClrTx/>
              <a:buSzTx/>
              <a:tabLst/>
              <a:defRPr/>
            </a:pPr>
            <a:r>
              <a:rPr kumimoji="0" lang="en-US" sz="2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How to use it for</a:t>
            </a:r>
          </a:p>
          <a:p>
            <a:pPr marL="342900" marR="0" lvl="0" indent="-342900" algn="ctr" defTabSz="914400" rtl="0" eaLnBrk="1" fontAlgn="auto" latinLnBrk="0" hangingPunct="1">
              <a:spcBef>
                <a:spcPts val="0"/>
              </a:spcBef>
              <a:spcAft>
                <a:spcPts val="0"/>
              </a:spcAft>
              <a:buClrTx/>
              <a:buSzTx/>
              <a:tabLst/>
              <a:defRPr/>
            </a:pPr>
            <a:r>
              <a:rPr kumimoji="0" lang="en-US" sz="5400" b="1" i="0" u="none" strike="noStrike" kern="1200" cap="none" spc="0" normalizeH="0" baseline="0" noProof="0" dirty="0" smtClean="0">
                <a:ln>
                  <a:noFill/>
                </a:ln>
                <a:solidFill>
                  <a:schemeClr val="bg1"/>
                </a:solidFill>
                <a:effectLst>
                  <a:outerShdw blurRad="38100" dist="38100" dir="2700000" algn="tl">
                    <a:srgbClr val="808080"/>
                  </a:outerShdw>
                </a:effectLst>
                <a:uLnTx/>
                <a:uFillTx/>
                <a:latin typeface="Century Gothic" pitchFamily="34" charset="0"/>
                <a:ea typeface="+mn-ea"/>
                <a:cs typeface="+mn-cs"/>
              </a:rPr>
              <a:t>Data Management </a:t>
            </a:r>
            <a:r>
              <a:rPr kumimoji="0" lang="en-US" sz="2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and</a:t>
            </a:r>
          </a:p>
          <a:p>
            <a:pPr marL="342900" marR="0" lvl="0" indent="-342900" algn="ctr" defTabSz="914400" rtl="0" eaLnBrk="1" fontAlgn="auto" latinLnBrk="0" hangingPunct="1">
              <a:spcBef>
                <a:spcPts val="0"/>
              </a:spcBef>
              <a:spcAft>
                <a:spcPts val="0"/>
              </a:spcAft>
              <a:buClrTx/>
              <a:buSzTx/>
              <a:tabLst/>
              <a:defRPr/>
            </a:pPr>
            <a:r>
              <a:rPr kumimoji="0" lang="en-US" sz="6600" b="1" i="0" u="none" strike="noStrike" kern="1200" cap="none" spc="0" normalizeH="0" baseline="0" noProof="0" dirty="0" smtClean="0">
                <a:ln>
                  <a:noFill/>
                </a:ln>
                <a:solidFill>
                  <a:srgbClr val="008000"/>
                </a:solidFill>
                <a:effectLst>
                  <a:outerShdw blurRad="38100" dist="38100" dir="2700000" algn="tl">
                    <a:srgbClr val="FFFFFF"/>
                  </a:outerShdw>
                </a:effectLst>
                <a:uLnTx/>
                <a:uFillTx/>
                <a:latin typeface="MS Mincho" pitchFamily="49" charset="-128"/>
                <a:ea typeface="+mn-ea"/>
                <a:cs typeface="+mn-cs"/>
              </a:rPr>
              <a:t>Analysis</a:t>
            </a:r>
            <a:endParaRPr kumimoji="0" lang="en-US" sz="6600" b="1" i="0" u="none" strike="noStrike" kern="1200" cap="none" spc="0" normalizeH="0" baseline="0" noProof="0" dirty="0">
              <a:ln>
                <a:noFill/>
              </a:ln>
              <a:solidFill>
                <a:srgbClr val="008000"/>
              </a:solidFill>
              <a:effectLst>
                <a:outerShdw blurRad="38100" dist="38100" dir="2700000" algn="tl">
                  <a:srgbClr val="FFFFFF"/>
                </a:outerShdw>
              </a:effectLst>
              <a:uLnTx/>
              <a:uFillTx/>
              <a:latin typeface="MS Mincho" pitchFamily="49" charset="-128"/>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idx="1"/>
          </p:nvPr>
        </p:nvSpPr>
        <p:spPr>
          <a:xfrm>
            <a:off x="228600" y="152400"/>
            <a:ext cx="8686800" cy="6400800"/>
          </a:xfrm>
          <a:scene3d>
            <a:camera prst="orthographicFront"/>
            <a:lightRig rig="sunset" dir="t"/>
          </a:scene3d>
          <a:sp3d extrusionH="76200" contourW="12700">
            <a:bevelT w="152400" h="50800" prst="softRound"/>
            <a:bevelB w="152400" h="50800" prst="softRound"/>
            <a:extrusionClr>
              <a:schemeClr val="bg1">
                <a:lumMod val="75000"/>
              </a:schemeClr>
            </a:extrusionClr>
            <a:contourClr>
              <a:schemeClr val="bg2">
                <a:lumMod val="75000"/>
              </a:schemeClr>
            </a:contourClr>
          </a:sp3d>
        </p:spPr>
        <p:txBody>
          <a:bodyPr>
            <a:normAutofit/>
            <a:sp3d>
              <a:bevelT w="152400" h="38100" prst="artDeco"/>
              <a:bevelB w="152400"/>
            </a:sp3d>
          </a:bodyPr>
          <a:lstStyle/>
          <a:p>
            <a:pPr eaLnBrk="1" hangingPunct="1">
              <a:lnSpc>
                <a:spcPct val="80000"/>
              </a:lnSpc>
              <a:spcBef>
                <a:spcPct val="0"/>
              </a:spcBef>
              <a:buFontTx/>
              <a:buNone/>
              <a:defRPr/>
            </a:pPr>
            <a:endParaRPr lang="en-US" sz="2800" b="1" dirty="0" smtClean="0">
              <a:solidFill>
                <a:srgbClr val="CC00CC"/>
              </a:solidFill>
              <a:effectLst>
                <a:outerShdw blurRad="38100" dist="38100" dir="2700000" algn="tl">
                  <a:srgbClr val="C0C0C0"/>
                </a:outerShdw>
              </a:effectLst>
              <a:latin typeface="Bell MT" pitchFamily="18" charset="0"/>
            </a:endParaRPr>
          </a:p>
          <a:p>
            <a:pPr algn="ctr" eaLnBrk="1" hangingPunct="1">
              <a:lnSpc>
                <a:spcPct val="105000"/>
              </a:lnSpc>
              <a:spcBef>
                <a:spcPct val="0"/>
              </a:spcBef>
              <a:buFontTx/>
              <a:buNone/>
              <a:defRPr/>
            </a:pPr>
            <a:r>
              <a:rPr lang="en-US" sz="3600" b="1" dirty="0" smtClean="0">
                <a:solidFill>
                  <a:srgbClr val="7030A0"/>
                </a:solidFill>
                <a:effectLst>
                  <a:outerShdw blurRad="38100" dist="38100" dir="2700000" algn="tl">
                    <a:srgbClr val="C0C0C0"/>
                  </a:outerShdw>
                </a:effectLst>
                <a:latin typeface="Century Gothic" pitchFamily="34" charset="0"/>
              </a:rPr>
              <a:t>However, having realized </a:t>
            </a:r>
          </a:p>
          <a:p>
            <a:pPr algn="ctr" eaLnBrk="1" hangingPunct="1">
              <a:lnSpc>
                <a:spcPct val="105000"/>
              </a:lnSpc>
              <a:spcBef>
                <a:spcPct val="0"/>
              </a:spcBef>
              <a:buFontTx/>
              <a:buNone/>
              <a:defRPr/>
            </a:pPr>
            <a:r>
              <a:rPr lang="en-US" sz="3600" b="1" dirty="0" smtClean="0">
                <a:solidFill>
                  <a:srgbClr val="7030A0"/>
                </a:solidFill>
                <a:effectLst>
                  <a:outerShdw blurRad="38100" dist="38100" dir="2700000" algn="tl">
                    <a:srgbClr val="C0C0C0"/>
                  </a:outerShdw>
                </a:effectLst>
                <a:latin typeface="Century Gothic" pitchFamily="34" charset="0"/>
              </a:rPr>
              <a:t>the tremendous potential of ICT</a:t>
            </a:r>
          </a:p>
          <a:p>
            <a:pPr algn="ctr" eaLnBrk="1" hangingPunct="1">
              <a:lnSpc>
                <a:spcPct val="105000"/>
              </a:lnSpc>
              <a:spcBef>
                <a:spcPct val="0"/>
              </a:spcBef>
              <a:buFontTx/>
              <a:buNone/>
              <a:defRPr/>
            </a:pPr>
            <a:r>
              <a:rPr lang="en-US" sz="4400" b="1" dirty="0" smtClean="0">
                <a:solidFill>
                  <a:srgbClr val="FF0000"/>
                </a:solidFill>
                <a:effectLst>
                  <a:outerShdw blurRad="38100" dist="38100" dir="2700000" algn="tl">
                    <a:srgbClr val="C0C0C0"/>
                  </a:outerShdw>
                </a:effectLst>
                <a:latin typeface="Bell MT" pitchFamily="18" charset="0"/>
              </a:rPr>
              <a:t>to improve</a:t>
            </a:r>
          </a:p>
          <a:p>
            <a:pPr algn="ctr" eaLnBrk="1" hangingPunct="1">
              <a:lnSpc>
                <a:spcPct val="105000"/>
              </a:lnSpc>
              <a:spcBef>
                <a:spcPct val="0"/>
              </a:spcBef>
              <a:buFontTx/>
              <a:buNone/>
              <a:defRPr/>
            </a:pPr>
            <a:r>
              <a:rPr lang="en-US" sz="4800" b="1" dirty="0" smtClean="0">
                <a:solidFill>
                  <a:srgbClr val="003300"/>
                </a:solidFill>
                <a:effectLst>
                  <a:outerShdw blurRad="38100" dist="38100" dir="2700000" algn="tl">
                    <a:srgbClr val="C0C0C0"/>
                  </a:outerShdw>
                </a:effectLst>
                <a:latin typeface="Bell MT" pitchFamily="18" charset="0"/>
              </a:rPr>
              <a:t>Access</a:t>
            </a:r>
            <a:r>
              <a:rPr lang="en-US" sz="4400" b="1" dirty="0" smtClean="0">
                <a:solidFill>
                  <a:srgbClr val="003300"/>
                </a:solidFill>
                <a:effectLst>
                  <a:outerShdw blurRad="38100" dist="38100" dir="2700000" algn="tl">
                    <a:srgbClr val="C0C0C0"/>
                  </a:outerShdw>
                </a:effectLst>
                <a:latin typeface="Bell MT" pitchFamily="18" charset="0"/>
              </a:rPr>
              <a:t>, </a:t>
            </a:r>
            <a:r>
              <a:rPr lang="en-US" sz="4400" b="1" dirty="0" smtClean="0">
                <a:solidFill>
                  <a:srgbClr val="A50021"/>
                </a:solidFill>
                <a:effectLst>
                  <a:outerShdw blurRad="38100" dist="38100" dir="2700000" algn="tl">
                    <a:srgbClr val="C0C0C0"/>
                  </a:outerShdw>
                </a:effectLst>
                <a:latin typeface="Bell MT" pitchFamily="18" charset="0"/>
              </a:rPr>
              <a:t>Equality </a:t>
            </a:r>
            <a:r>
              <a:rPr lang="en-US" sz="3600" b="1" dirty="0" smtClean="0">
                <a:solidFill>
                  <a:srgbClr val="000099"/>
                </a:solidFill>
                <a:effectLst>
                  <a:outerShdw blurRad="38100" dist="38100" dir="2700000" algn="tl">
                    <a:srgbClr val="C0C0C0"/>
                  </a:outerShdw>
                </a:effectLst>
                <a:latin typeface="Bell MT" pitchFamily="18" charset="0"/>
              </a:rPr>
              <a:t>&amp; </a:t>
            </a:r>
            <a:r>
              <a:rPr lang="en-US" sz="4400" b="1" dirty="0" smtClean="0">
                <a:solidFill>
                  <a:srgbClr val="660066"/>
                </a:solidFill>
                <a:effectLst>
                  <a:outerShdw blurRad="38100" dist="38100" dir="2700000" algn="tl">
                    <a:srgbClr val="C0C0C0"/>
                  </a:outerShdw>
                </a:effectLst>
                <a:latin typeface="Bell MT" pitchFamily="18" charset="0"/>
              </a:rPr>
              <a:t>Accountability,</a:t>
            </a:r>
          </a:p>
          <a:p>
            <a:pPr algn="ctr" eaLnBrk="1" hangingPunct="1">
              <a:lnSpc>
                <a:spcPct val="105000"/>
              </a:lnSpc>
              <a:spcBef>
                <a:spcPct val="0"/>
              </a:spcBef>
              <a:buFontTx/>
              <a:buNone/>
              <a:defRPr/>
            </a:pPr>
            <a:r>
              <a:rPr lang="en-US" sz="3600" b="1" dirty="0" smtClean="0">
                <a:solidFill>
                  <a:schemeClr val="accent2">
                    <a:lumMod val="60000"/>
                    <a:lumOff val="40000"/>
                  </a:schemeClr>
                </a:solidFill>
                <a:effectLst>
                  <a:outerShdw blurRad="38100" dist="38100" dir="2700000" algn="tl">
                    <a:srgbClr val="C0C0C0"/>
                  </a:outerShdw>
                </a:effectLst>
                <a:latin typeface="Bell MT" pitchFamily="18" charset="0"/>
              </a:rPr>
              <a:t>the Indian Judiciary today is in a hurry </a:t>
            </a:r>
          </a:p>
          <a:p>
            <a:pPr algn="ctr" eaLnBrk="1" hangingPunct="1">
              <a:lnSpc>
                <a:spcPct val="105000"/>
              </a:lnSpc>
              <a:spcBef>
                <a:spcPct val="0"/>
              </a:spcBef>
              <a:buFontTx/>
              <a:buNone/>
              <a:defRPr/>
            </a:pPr>
            <a:r>
              <a:rPr lang="en-US" sz="3600" b="1" dirty="0" smtClean="0">
                <a:solidFill>
                  <a:schemeClr val="accent2">
                    <a:lumMod val="60000"/>
                    <a:lumOff val="40000"/>
                  </a:schemeClr>
                </a:solidFill>
                <a:effectLst>
                  <a:outerShdw blurRad="38100" dist="38100" dir="2700000" algn="tl">
                    <a:srgbClr val="C0C0C0"/>
                  </a:outerShdw>
                </a:effectLst>
                <a:latin typeface="Bell MT" pitchFamily="18" charset="0"/>
              </a:rPr>
              <a:t>to adopt technology in</a:t>
            </a:r>
          </a:p>
          <a:p>
            <a:pPr algn="ctr" eaLnBrk="1" hangingPunct="1">
              <a:lnSpc>
                <a:spcPct val="105000"/>
              </a:lnSpc>
              <a:spcBef>
                <a:spcPct val="0"/>
              </a:spcBef>
              <a:buFontTx/>
              <a:buNone/>
              <a:defRPr/>
            </a:pPr>
            <a:r>
              <a:rPr lang="en-US" sz="4400" b="1" dirty="0" smtClean="0">
                <a:solidFill>
                  <a:srgbClr val="002060"/>
                </a:solidFill>
                <a:effectLst>
                  <a:outerShdw blurRad="38100" dist="38100" dir="2700000" algn="tl">
                    <a:srgbClr val="C0C0C0"/>
                  </a:outerShdw>
                </a:effectLst>
                <a:latin typeface="Bell MT" pitchFamily="18" charset="0"/>
              </a:rPr>
              <a:t>Judicial Administration </a:t>
            </a:r>
          </a:p>
          <a:p>
            <a:pPr algn="ctr" eaLnBrk="1" hangingPunct="1">
              <a:lnSpc>
                <a:spcPct val="105000"/>
              </a:lnSpc>
              <a:spcBef>
                <a:spcPct val="0"/>
              </a:spcBef>
              <a:buFontTx/>
              <a:buNone/>
              <a:defRPr/>
            </a:pPr>
            <a:r>
              <a:rPr lang="en-US" sz="3600" b="1" dirty="0" smtClean="0">
                <a:solidFill>
                  <a:schemeClr val="accent2">
                    <a:lumMod val="60000"/>
                    <a:lumOff val="40000"/>
                  </a:schemeClr>
                </a:solidFill>
                <a:effectLst>
                  <a:outerShdw blurRad="38100" dist="38100" dir="2700000" algn="tl">
                    <a:srgbClr val="C0C0C0"/>
                  </a:outerShdw>
                </a:effectLst>
                <a:latin typeface="Bell MT" pitchFamily="18" charset="0"/>
              </a:rPr>
              <a:t>where changes are immediately possible </a:t>
            </a:r>
          </a:p>
          <a:p>
            <a:pPr algn="ctr" eaLnBrk="1" hangingPunct="1">
              <a:lnSpc>
                <a:spcPct val="105000"/>
              </a:lnSpc>
              <a:spcBef>
                <a:spcPct val="0"/>
              </a:spcBef>
              <a:buFontTx/>
              <a:buNone/>
              <a:defRPr/>
            </a:pPr>
            <a:r>
              <a:rPr lang="en-US" sz="3600" b="1" dirty="0" smtClean="0">
                <a:solidFill>
                  <a:schemeClr val="accent2">
                    <a:lumMod val="60000"/>
                    <a:lumOff val="40000"/>
                  </a:schemeClr>
                </a:solidFill>
                <a:effectLst>
                  <a:outerShdw blurRad="38100" dist="38100" dir="2700000" algn="tl">
                    <a:srgbClr val="C0C0C0"/>
                  </a:outerShdw>
                </a:effectLst>
                <a:latin typeface="Bell MT" pitchFamily="18" charset="0"/>
              </a:rPr>
              <a:t>to make the system litigant friendly.</a:t>
            </a:r>
            <a:endParaRPr lang="en-US" b="1" dirty="0" smtClean="0">
              <a:solidFill>
                <a:schemeClr val="accent2">
                  <a:lumMod val="60000"/>
                  <a:lumOff val="40000"/>
                </a:schemeClr>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Grp="1" noChangeArrowheads="1"/>
          </p:cNvSpPr>
          <p:nvPr>
            <p:ph idx="1"/>
          </p:nvPr>
        </p:nvSpPr>
        <p:spPr>
          <a:xfrm>
            <a:off x="228600" y="228600"/>
            <a:ext cx="8686800" cy="6400800"/>
          </a:xfrm>
          <a:scene3d>
            <a:camera prst="orthographicFront"/>
            <a:lightRig rig="brightRoom" dir="t"/>
          </a:scene3d>
          <a:sp3d extrusionH="76200" contourW="12700" prstMaterial="metal">
            <a:bevelT/>
            <a:bevelB/>
            <a:extrusionClr>
              <a:schemeClr val="accent6">
                <a:lumMod val="50000"/>
              </a:schemeClr>
            </a:extrusionClr>
            <a:contourClr>
              <a:schemeClr val="accent2">
                <a:lumMod val="75000"/>
              </a:schemeClr>
            </a:contourClr>
          </a:sp3d>
        </p:spPr>
        <p:txBody>
          <a:bodyPr>
            <a:normAutofit/>
            <a:sp3d extrusionH="57150">
              <a:bevelT w="38100" h="38100" prst="slope"/>
              <a:bevelB w="38100" h="38100" prst="slope"/>
            </a:sp3d>
          </a:bodyPr>
          <a:lstStyle/>
          <a:p>
            <a:pPr marL="0" indent="0" algn="ctr" eaLnBrk="1" hangingPunct="1">
              <a:lnSpc>
                <a:spcPct val="90000"/>
              </a:lnSpc>
              <a:spcBef>
                <a:spcPct val="0"/>
              </a:spcBef>
              <a:buFontTx/>
              <a:buNone/>
              <a:defRPr/>
            </a:pPr>
            <a:r>
              <a:rPr lang="en-US" sz="4000" b="1" dirty="0" smtClean="0">
                <a:solidFill>
                  <a:srgbClr val="009900"/>
                </a:solidFill>
                <a:effectLst>
                  <a:outerShdw blurRad="38100" dist="38100" dir="2700000" algn="tl">
                    <a:srgbClr val="C0C0C0"/>
                  </a:outerShdw>
                </a:effectLst>
                <a:latin typeface="Comic Sans MS" pitchFamily="66" charset="0"/>
              </a:rPr>
              <a:t>It is a continuing process in which </a:t>
            </a:r>
            <a:r>
              <a:rPr lang="en-US" sz="4800" b="1" dirty="0" smtClean="0">
                <a:solidFill>
                  <a:srgbClr val="000066"/>
                </a:solidFill>
                <a:effectLst>
                  <a:outerShdw blurRad="38100" dist="38100" dir="2700000" algn="tl">
                    <a:srgbClr val="C0C0C0"/>
                  </a:outerShdw>
                </a:effectLst>
                <a:latin typeface="Comic Sans MS" pitchFamily="66" charset="0"/>
              </a:rPr>
              <a:t>INNOVATION, </a:t>
            </a:r>
            <a:r>
              <a:rPr lang="en-US" sz="4800" b="1" dirty="0" smtClean="0">
                <a:solidFill>
                  <a:srgbClr val="660066"/>
                </a:solidFill>
                <a:effectLst>
                  <a:outerShdw blurRad="38100" dist="38100" dir="2700000" algn="tl">
                    <a:srgbClr val="C0C0C0"/>
                  </a:outerShdw>
                </a:effectLst>
                <a:latin typeface="Comic Sans MS" pitchFamily="66" charset="0"/>
              </a:rPr>
              <a:t>EXPERIMENTATION </a:t>
            </a:r>
            <a:r>
              <a:rPr lang="en-US" sz="2400" b="1" dirty="0" smtClean="0">
                <a:solidFill>
                  <a:srgbClr val="009900"/>
                </a:solidFill>
                <a:effectLst>
                  <a:outerShdw blurRad="38100" dist="38100" dir="2700000" algn="tl">
                    <a:srgbClr val="C0C0C0"/>
                  </a:outerShdw>
                </a:effectLst>
                <a:latin typeface="Comic Sans MS" pitchFamily="66" charset="0"/>
              </a:rPr>
              <a:t>&amp; </a:t>
            </a:r>
            <a:r>
              <a:rPr lang="en-US" sz="4800" b="1" dirty="0" smtClean="0">
                <a:solidFill>
                  <a:srgbClr val="A50021"/>
                </a:solidFill>
                <a:effectLst>
                  <a:outerShdw blurRad="38100" dist="38100" dir="2700000" algn="tl">
                    <a:srgbClr val="C0C0C0"/>
                  </a:outerShdw>
                </a:effectLst>
                <a:latin typeface="Comic Sans MS" pitchFamily="66" charset="0"/>
              </a:rPr>
              <a:t>ADAPTATION </a:t>
            </a:r>
          </a:p>
          <a:p>
            <a:pPr marL="0" indent="0" algn="ctr" eaLnBrk="1" hangingPunct="1">
              <a:lnSpc>
                <a:spcPct val="90000"/>
              </a:lnSpc>
              <a:spcBef>
                <a:spcPct val="0"/>
              </a:spcBef>
              <a:buFontTx/>
              <a:buNone/>
              <a:defRPr/>
            </a:pPr>
            <a:r>
              <a:rPr lang="en-US" sz="4000" b="1" dirty="0" smtClean="0">
                <a:solidFill>
                  <a:srgbClr val="009900"/>
                </a:solidFill>
                <a:effectLst>
                  <a:outerShdw blurRad="38100" dist="38100" dir="2700000" algn="tl">
                    <a:srgbClr val="C0C0C0"/>
                  </a:outerShdw>
                </a:effectLst>
                <a:latin typeface="Comic Sans MS" pitchFamily="66" charset="0"/>
              </a:rPr>
              <a:t>have </a:t>
            </a:r>
            <a:r>
              <a:rPr lang="en-US" sz="4000" b="1" dirty="0" smtClean="0">
                <a:solidFill>
                  <a:srgbClr val="663300"/>
                </a:solidFill>
                <a:effectLst>
                  <a:outerShdw blurRad="38100" dist="38100" dir="2700000" algn="tl">
                    <a:srgbClr val="C0C0C0"/>
                  </a:outerShdw>
                </a:effectLst>
                <a:latin typeface="Comic Sans MS" pitchFamily="66" charset="0"/>
              </a:rPr>
              <a:t>infinite possibilities</a:t>
            </a:r>
          </a:p>
          <a:p>
            <a:pPr marL="0" indent="0" algn="ctr" eaLnBrk="1" hangingPunct="1">
              <a:lnSpc>
                <a:spcPct val="90000"/>
              </a:lnSpc>
              <a:spcBef>
                <a:spcPct val="0"/>
              </a:spcBef>
              <a:buFontTx/>
              <a:buNone/>
              <a:defRPr/>
            </a:pPr>
            <a:r>
              <a:rPr lang="en-US" sz="4000" b="1" dirty="0" smtClean="0">
                <a:solidFill>
                  <a:srgbClr val="FF0000"/>
                </a:solidFill>
                <a:effectLst>
                  <a:outerShdw blurRad="38100" dist="38100" dir="2700000" algn="tl">
                    <a:srgbClr val="C0C0C0"/>
                  </a:outerShdw>
                </a:effectLst>
                <a:latin typeface="Comic Sans MS" pitchFamily="66" charset="0"/>
              </a:rPr>
              <a:t>provided the mind – set is changed </a:t>
            </a:r>
            <a:r>
              <a:rPr lang="en-US" sz="2000" b="1" dirty="0" smtClean="0">
                <a:solidFill>
                  <a:srgbClr val="009900"/>
                </a:solidFill>
                <a:effectLst>
                  <a:outerShdw blurRad="38100" dist="38100" dir="2700000" algn="tl">
                    <a:srgbClr val="C0C0C0"/>
                  </a:outerShdw>
                </a:effectLst>
                <a:latin typeface="Comic Sans MS" pitchFamily="66" charset="0"/>
              </a:rPr>
              <a:t>and </a:t>
            </a:r>
            <a:r>
              <a:rPr lang="en-US" sz="4000" b="1" dirty="0" smtClean="0">
                <a:solidFill>
                  <a:srgbClr val="000099"/>
                </a:solidFill>
                <a:effectLst>
                  <a:outerShdw blurRad="38100" dist="38100" dir="2700000" algn="tl">
                    <a:srgbClr val="C0C0C0"/>
                  </a:outerShdw>
                </a:effectLst>
                <a:latin typeface="Comic Sans MS" pitchFamily="66" charset="0"/>
              </a:rPr>
              <a:t>judges </a:t>
            </a:r>
            <a:r>
              <a:rPr lang="en-US" b="1" dirty="0" smtClean="0">
                <a:solidFill>
                  <a:srgbClr val="000099"/>
                </a:solidFill>
                <a:effectLst>
                  <a:outerShdw blurRad="38100" dist="38100" dir="2700000" algn="tl">
                    <a:srgbClr val="C0C0C0"/>
                  </a:outerShdw>
                </a:effectLst>
                <a:latin typeface="Comic Sans MS" pitchFamily="66" charset="0"/>
              </a:rPr>
              <a:t>&amp; </a:t>
            </a:r>
            <a:r>
              <a:rPr lang="en-US" sz="4000" b="1" dirty="0" smtClean="0">
                <a:solidFill>
                  <a:srgbClr val="000099"/>
                </a:solidFill>
                <a:effectLst>
                  <a:outerShdw blurRad="38100" dist="38100" dir="2700000" algn="tl">
                    <a:srgbClr val="C0C0C0"/>
                  </a:outerShdw>
                </a:effectLst>
                <a:latin typeface="Comic Sans MS" pitchFamily="66" charset="0"/>
              </a:rPr>
              <a:t>administrators become technology savvy.</a:t>
            </a:r>
            <a:r>
              <a:rPr lang="en-US" sz="4000" b="1" dirty="0" smtClean="0">
                <a:solidFill>
                  <a:srgbClr val="009900"/>
                </a:solidFill>
                <a:effectLst>
                  <a:outerShdw blurRad="38100" dist="38100" dir="2700000" algn="tl">
                    <a:srgbClr val="C0C0C0"/>
                  </a:outerShdw>
                </a:effectLst>
                <a:latin typeface="Comic Sans MS" pitchFamily="66" charset="0"/>
              </a:rPr>
              <a:t> Managing the transition efficiently is crucial.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bwMode="auto">
          <a:xfrm>
            <a:off x="304800" y="381000"/>
            <a:ext cx="8534400" cy="5715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scene3d>
              <a:camera prst="orthographicFront"/>
              <a:lightRig rig="sunset" dir="t"/>
            </a:scene3d>
            <a:sp3d extrusionH="57150" prstMaterial="metal">
              <a:bevelT w="38100" h="38100" prst="relaxedInset"/>
              <a:bevelB w="38100" h="38100" prst="relaxedInset"/>
            </a:sp3d>
          </a:bodyPr>
          <a:lstStyle/>
          <a:p>
            <a:pPr eaLnBrk="1" hangingPunct="1">
              <a:defRPr/>
            </a:pPr>
            <a:r>
              <a:rPr lang="en-US" sz="6000" dirty="0" smtClean="0">
                <a:solidFill>
                  <a:srgbClr val="FF0000"/>
                </a:solidFill>
                <a:effectLst>
                  <a:outerShdw blurRad="38100" dist="38100" dir="2700000" algn="tl">
                    <a:srgbClr val="C0C0C0"/>
                  </a:outerShdw>
                </a:effectLst>
                <a:latin typeface="Arial Black" pitchFamily="34" charset="0"/>
                <a:ea typeface="Batang" pitchFamily="18" charset="-127"/>
                <a:cs typeface="Abadi MT Condensed Extra Bold"/>
              </a:rPr>
              <a:t>Establishment of Laws</a:t>
            </a:r>
            <a:br>
              <a:rPr lang="en-US" sz="6000" dirty="0" smtClean="0">
                <a:solidFill>
                  <a:srgbClr val="FF0000"/>
                </a:solidFill>
                <a:effectLst>
                  <a:outerShdw blurRad="38100" dist="38100" dir="2700000" algn="tl">
                    <a:srgbClr val="C0C0C0"/>
                  </a:outerShdw>
                </a:effectLst>
                <a:latin typeface="Arial Black" pitchFamily="34" charset="0"/>
                <a:ea typeface="Batang" pitchFamily="18" charset="-127"/>
                <a:cs typeface="Abadi MT Condensed Extra Bold"/>
              </a:rPr>
            </a:br>
            <a:r>
              <a:rPr lang="en-US" sz="6000" dirty="0" smtClean="0">
                <a:solidFill>
                  <a:schemeClr val="tx1"/>
                </a:solidFill>
                <a:effectLst>
                  <a:outerShdw blurRad="38100" dist="38100" dir="2700000" algn="tl">
                    <a:srgbClr val="C0C0C0"/>
                  </a:outerShdw>
                </a:effectLst>
                <a:latin typeface="Arial Black" pitchFamily="34" charset="0"/>
                <a:ea typeface="Batang" pitchFamily="18" charset="-127"/>
                <a:cs typeface="Abadi MT Condensed Extra Bold"/>
              </a:rPr>
              <a:t>and </a:t>
            </a:r>
            <a:br>
              <a:rPr lang="en-US" sz="6000" dirty="0" smtClean="0">
                <a:solidFill>
                  <a:schemeClr val="tx1"/>
                </a:solidFill>
                <a:effectLst>
                  <a:outerShdw blurRad="38100" dist="38100" dir="2700000" algn="tl">
                    <a:srgbClr val="C0C0C0"/>
                  </a:outerShdw>
                </a:effectLst>
                <a:latin typeface="Arial Black" pitchFamily="34" charset="0"/>
                <a:ea typeface="Batang" pitchFamily="18" charset="-127"/>
                <a:cs typeface="Abadi MT Condensed Extra Bold"/>
              </a:rPr>
            </a:br>
            <a:r>
              <a:rPr lang="en-US" sz="6000" dirty="0" smtClean="0">
                <a:solidFill>
                  <a:srgbClr val="008000"/>
                </a:solidFill>
                <a:effectLst>
                  <a:outerShdw blurRad="38100" dist="38100" dir="2700000" algn="tl">
                    <a:srgbClr val="C0C0C0"/>
                  </a:outerShdw>
                </a:effectLst>
                <a:latin typeface="Arial Black" pitchFamily="34" charset="0"/>
                <a:ea typeface="Batang" pitchFamily="18" charset="-127"/>
                <a:cs typeface="Abadi MT Condensed Extra Bold"/>
              </a:rPr>
              <a:t>bringing practices</a:t>
            </a:r>
            <a:br>
              <a:rPr lang="en-US" sz="6000" dirty="0" smtClean="0">
                <a:solidFill>
                  <a:srgbClr val="008000"/>
                </a:solidFill>
                <a:effectLst>
                  <a:outerShdw blurRad="38100" dist="38100" dir="2700000" algn="tl">
                    <a:srgbClr val="C0C0C0"/>
                  </a:outerShdw>
                </a:effectLst>
                <a:latin typeface="Arial Black" pitchFamily="34" charset="0"/>
                <a:ea typeface="Batang" pitchFamily="18" charset="-127"/>
                <a:cs typeface="Abadi MT Condensed Extra Bold"/>
              </a:rPr>
            </a:br>
            <a:r>
              <a:rPr lang="en-US" sz="6000" dirty="0" smtClean="0">
                <a:solidFill>
                  <a:srgbClr val="008000"/>
                </a:solidFill>
                <a:effectLst>
                  <a:outerShdw blurRad="38100" dist="38100" dir="2700000" algn="tl">
                    <a:srgbClr val="C0C0C0"/>
                  </a:outerShdw>
                </a:effectLst>
                <a:latin typeface="Arial Black" pitchFamily="34" charset="0"/>
                <a:ea typeface="Batang" pitchFamily="18" charset="-127"/>
                <a:cs typeface="Abadi MT Condensed Extra Bold"/>
              </a:rPr>
              <a:t>in conformity thereto</a:t>
            </a:r>
            <a:r>
              <a:rPr lang="en-US" sz="6000" dirty="0" smtClean="0">
                <a:solidFill>
                  <a:srgbClr val="FF0000"/>
                </a:solidFill>
                <a:effectLst>
                  <a:outerShdw blurRad="38100" dist="38100" dir="2700000" algn="tl">
                    <a:srgbClr val="C0C0C0"/>
                  </a:outerShdw>
                </a:effectLst>
                <a:latin typeface="Arial Black" pitchFamily="34" charset="0"/>
                <a:ea typeface="Batang" pitchFamily="18" charset="-127"/>
                <a:cs typeface="Abadi MT Condensed Extra Bold"/>
              </a:rPr>
              <a:t/>
            </a:r>
            <a:br>
              <a:rPr lang="en-US" sz="6000" dirty="0" smtClean="0">
                <a:solidFill>
                  <a:srgbClr val="FF0000"/>
                </a:solidFill>
                <a:effectLst>
                  <a:outerShdw blurRad="38100" dist="38100" dir="2700000" algn="tl">
                    <a:srgbClr val="C0C0C0"/>
                  </a:outerShdw>
                </a:effectLst>
                <a:latin typeface="Arial Black" pitchFamily="34" charset="0"/>
                <a:ea typeface="Batang" pitchFamily="18" charset="-127"/>
                <a:cs typeface="Abadi MT Condensed Extra Bold"/>
              </a:rPr>
            </a:br>
            <a:r>
              <a:rPr lang="en-US" sz="6000" dirty="0" smtClean="0">
                <a:solidFill>
                  <a:schemeClr val="tx1"/>
                </a:solidFill>
                <a:effectLst>
                  <a:outerShdw blurRad="38100" dist="38100" dir="2700000" algn="tl">
                    <a:srgbClr val="C0C0C0"/>
                  </a:outerShdw>
                </a:effectLst>
                <a:latin typeface="Arial Black" pitchFamily="34" charset="0"/>
                <a:ea typeface="Batang" pitchFamily="18" charset="-127"/>
                <a:cs typeface="Abadi MT Condensed Extra Bold"/>
              </a:rPr>
              <a:t>is necessarily</a:t>
            </a:r>
            <a:r>
              <a:rPr lang="en-US" sz="6000" dirty="0" smtClean="0">
                <a:solidFill>
                  <a:srgbClr val="FF0000"/>
                </a:solidFill>
                <a:effectLst>
                  <a:outerShdw blurRad="38100" dist="38100" dir="2700000" algn="tl">
                    <a:srgbClr val="C0C0C0"/>
                  </a:outerShdw>
                </a:effectLst>
                <a:latin typeface="Arial Black" pitchFamily="34" charset="0"/>
                <a:ea typeface="Batang" pitchFamily="18" charset="-127"/>
                <a:cs typeface="Abadi MT Condensed Extra Bold"/>
              </a:rPr>
              <a:t/>
            </a:r>
            <a:br>
              <a:rPr lang="en-US" sz="6000" dirty="0" smtClean="0">
                <a:solidFill>
                  <a:srgbClr val="FF0000"/>
                </a:solidFill>
                <a:effectLst>
                  <a:outerShdw blurRad="38100" dist="38100" dir="2700000" algn="tl">
                    <a:srgbClr val="C0C0C0"/>
                  </a:outerShdw>
                </a:effectLst>
                <a:latin typeface="Arial Black" pitchFamily="34" charset="0"/>
                <a:ea typeface="Batang" pitchFamily="18" charset="-127"/>
                <a:cs typeface="Abadi MT Condensed Extra Bold"/>
              </a:rPr>
            </a:br>
            <a:r>
              <a:rPr lang="en-US" sz="6000" dirty="0" smtClean="0">
                <a:solidFill>
                  <a:srgbClr val="3333FF"/>
                </a:solidFill>
                <a:effectLst>
                  <a:outerShdw blurRad="38100" dist="38100" dir="2700000" algn="tl">
                    <a:srgbClr val="C0C0C0"/>
                  </a:outerShdw>
                </a:effectLst>
                <a:latin typeface="Arial Black" pitchFamily="34" charset="0"/>
                <a:ea typeface="Batang" pitchFamily="18" charset="-127"/>
                <a:cs typeface="Abadi MT Condensed Extra Bold"/>
              </a:rPr>
              <a:t>a long drawn process</a:t>
            </a:r>
            <a:r>
              <a:rPr lang="en-US" sz="5400" dirty="0" smtClean="0">
                <a:effectLst>
                  <a:outerShdw blurRad="38100" dist="38100" dir="2700000" algn="tl">
                    <a:srgbClr val="C0C0C0"/>
                  </a:outerShdw>
                </a:effectLst>
                <a:latin typeface="Arial Black" pitchFamily="34" charset="0"/>
                <a:ea typeface="Batang" pitchFamily="18" charset="-127"/>
                <a:cs typeface="Abadi MT Condensed Extra Bold"/>
              </a:rPr>
              <a:t>.</a:t>
            </a:r>
            <a:endParaRPr lang="en-US" sz="3200" dirty="0" smtClean="0">
              <a:latin typeface="Arial Black" pitchFamily="34" charset="0"/>
              <a:ea typeface="Batang" pitchFamily="18" charset="-127"/>
              <a:cs typeface="Abadi MT Condensed Extra Bold"/>
            </a:endParaRPr>
          </a:p>
        </p:txBody>
      </p:sp>
    </p:spTree>
  </p:cSld>
  <p:clrMapOvr>
    <a:masterClrMapping/>
  </p:clrMapOvr>
  <p:transition advClick="0" advTm="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bwMode="auto">
          <a:xfrm>
            <a:off x="304800" y="304800"/>
            <a:ext cx="8534400" cy="6019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scene3d>
              <a:camera prst="orthographicFront"/>
              <a:lightRig rig="threePt" dir="t"/>
            </a:scene3d>
            <a:sp3d extrusionH="57150" prstMaterial="softEdge">
              <a:bevelT w="1098550" h="38100" prst="cross"/>
              <a:bevelB w="69850" h="38100" prst="cross"/>
            </a:sp3d>
          </a:bodyPr>
          <a:lstStyle/>
          <a:p>
            <a:pPr eaLnBrk="1" hangingPunct="1">
              <a:lnSpc>
                <a:spcPct val="150000"/>
              </a:lnSpc>
              <a:spcBef>
                <a:spcPts val="1200"/>
              </a:spcBef>
              <a:spcAft>
                <a:spcPts val="1200"/>
              </a:spcAft>
              <a:defRPr/>
            </a:pPr>
            <a:r>
              <a:rPr lang="en-US" b="1" dirty="0" smtClean="0">
                <a:solidFill>
                  <a:srgbClr val="FF0000"/>
                </a:solidFill>
                <a:effectLst>
                  <a:outerShdw blurRad="38100" dist="38100" dir="2700000" algn="tl">
                    <a:srgbClr val="000000">
                      <a:alpha val="43137"/>
                    </a:srgbClr>
                  </a:outerShdw>
                </a:effectLst>
                <a:latin typeface="Abadi MT Condensed Extra Bold"/>
                <a:cs typeface="Abadi MT Condensed Extra Bold"/>
              </a:rPr>
              <a:t>Law, by itself, may not be enough.</a:t>
            </a:r>
            <a:r>
              <a:rPr lang="en-US" b="1" dirty="0" smtClean="0">
                <a:solidFill>
                  <a:srgbClr val="CC00CC"/>
                </a:solidFill>
                <a:effectLst>
                  <a:outerShdw blurRad="38100" dist="38100" dir="2700000" algn="tl">
                    <a:srgbClr val="000000">
                      <a:alpha val="43137"/>
                    </a:srgbClr>
                  </a:outerShdw>
                </a:effectLst>
                <a:latin typeface="Abadi MT Condensed Extra Bold"/>
                <a:cs typeface="Abadi MT Condensed Extra Bold"/>
              </a:rPr>
              <a:t/>
            </a:r>
            <a:br>
              <a:rPr lang="en-US" b="1" dirty="0" smtClean="0">
                <a:solidFill>
                  <a:srgbClr val="CC00CC"/>
                </a:solidFill>
                <a:effectLst>
                  <a:outerShdw blurRad="38100" dist="38100" dir="2700000" algn="tl">
                    <a:srgbClr val="000000">
                      <a:alpha val="43137"/>
                    </a:srgbClr>
                  </a:outerShdw>
                </a:effectLst>
                <a:latin typeface="Abadi MT Condensed Extra Bold"/>
                <a:cs typeface="Abadi MT Condensed Extra Bold"/>
              </a:rPr>
            </a:br>
            <a:r>
              <a:rPr lang="en-US" b="1" dirty="0" smtClean="0">
                <a:solidFill>
                  <a:srgbClr val="008000"/>
                </a:solidFill>
                <a:effectLst>
                  <a:outerShdw blurRad="38100" dist="38100" dir="2700000" algn="tl">
                    <a:srgbClr val="000000">
                      <a:alpha val="43137"/>
                    </a:srgbClr>
                  </a:outerShdw>
                </a:effectLst>
                <a:latin typeface="Abadi MT Condensed Extra Bold"/>
                <a:cs typeface="Abadi MT Condensed Extra Bold"/>
              </a:rPr>
              <a:t>Law is only an instrument. </a:t>
            </a:r>
            <a:r>
              <a:rPr lang="en-US" b="1" dirty="0" smtClean="0">
                <a:solidFill>
                  <a:srgbClr val="CC00CC"/>
                </a:solidFill>
                <a:effectLst>
                  <a:outerShdw blurRad="38100" dist="38100" dir="2700000" algn="tl">
                    <a:srgbClr val="000000">
                      <a:alpha val="43137"/>
                    </a:srgbClr>
                  </a:outerShdw>
                </a:effectLst>
                <a:latin typeface="Abadi MT Condensed Extra Bold"/>
                <a:cs typeface="Abadi MT Condensed Extra Bold"/>
              </a:rPr>
              <a:t/>
            </a:r>
            <a:br>
              <a:rPr lang="en-US" b="1" dirty="0" smtClean="0">
                <a:solidFill>
                  <a:srgbClr val="CC00CC"/>
                </a:solidFill>
                <a:effectLst>
                  <a:outerShdw blurRad="38100" dist="38100" dir="2700000" algn="tl">
                    <a:srgbClr val="000000">
                      <a:alpha val="43137"/>
                    </a:srgbClr>
                  </a:outerShdw>
                </a:effectLst>
                <a:latin typeface="Abadi MT Condensed Extra Bold"/>
                <a:cs typeface="Abadi MT Condensed Extra Bold"/>
              </a:rPr>
            </a:br>
            <a:r>
              <a:rPr lang="en-US" b="1" dirty="0" smtClean="0">
                <a:solidFill>
                  <a:srgbClr val="3333FF"/>
                </a:solidFill>
                <a:effectLst>
                  <a:outerShdw blurRad="38100" dist="38100" dir="2700000" algn="tl">
                    <a:srgbClr val="000000">
                      <a:alpha val="43137"/>
                    </a:srgbClr>
                  </a:outerShdw>
                </a:effectLst>
                <a:latin typeface="Abadi MT Condensed Extra Bold"/>
                <a:cs typeface="Abadi MT Condensed Extra Bold"/>
              </a:rPr>
              <a:t>It must be effectively used.</a:t>
            </a:r>
            <a:r>
              <a:rPr lang="en-US" b="1" dirty="0" smtClean="0">
                <a:solidFill>
                  <a:srgbClr val="CC00CC"/>
                </a:solidFill>
                <a:effectLst>
                  <a:outerShdw blurRad="38100" dist="38100" dir="2700000" algn="tl">
                    <a:srgbClr val="000000">
                      <a:alpha val="43137"/>
                    </a:srgbClr>
                  </a:outerShdw>
                </a:effectLst>
                <a:latin typeface="Abadi MT Condensed Extra Bold"/>
                <a:cs typeface="Abadi MT Condensed Extra Bold"/>
              </a:rPr>
              <a:t/>
            </a:r>
            <a:br>
              <a:rPr lang="en-US" b="1" dirty="0" smtClean="0">
                <a:solidFill>
                  <a:srgbClr val="CC00CC"/>
                </a:solidFill>
                <a:effectLst>
                  <a:outerShdw blurRad="38100" dist="38100" dir="2700000" algn="tl">
                    <a:srgbClr val="000000">
                      <a:alpha val="43137"/>
                    </a:srgbClr>
                  </a:outerShdw>
                </a:effectLst>
                <a:latin typeface="Abadi MT Condensed Extra Bold"/>
                <a:cs typeface="Abadi MT Condensed Extra Bold"/>
              </a:rPr>
            </a:br>
            <a:r>
              <a:rPr lang="en-US" b="1" u="sng" dirty="0" smtClean="0">
                <a:solidFill>
                  <a:srgbClr val="CC00CC"/>
                </a:solidFill>
                <a:effectLst>
                  <a:outerShdw blurRad="38100" dist="38100" dir="2700000" algn="tl">
                    <a:srgbClr val="000000">
                      <a:alpha val="43137"/>
                    </a:srgbClr>
                  </a:outerShdw>
                </a:effectLst>
                <a:latin typeface="Abadi MT Condensed Extra Bold"/>
                <a:cs typeface="Abadi MT Condensed Extra Bold"/>
              </a:rPr>
              <a:t>This effective use depends </a:t>
            </a:r>
            <a:br>
              <a:rPr lang="en-US" b="1" u="sng" dirty="0" smtClean="0">
                <a:solidFill>
                  <a:srgbClr val="CC00CC"/>
                </a:solidFill>
                <a:effectLst>
                  <a:outerShdw blurRad="38100" dist="38100" dir="2700000" algn="tl">
                    <a:srgbClr val="000000">
                      <a:alpha val="43137"/>
                    </a:srgbClr>
                  </a:outerShdw>
                </a:effectLst>
                <a:latin typeface="Abadi MT Condensed Extra Bold"/>
                <a:cs typeface="Abadi MT Condensed Extra Bold"/>
              </a:rPr>
            </a:br>
            <a:r>
              <a:rPr lang="en-US" b="1" u="sng" dirty="0" smtClean="0">
                <a:solidFill>
                  <a:srgbClr val="CC00CC"/>
                </a:solidFill>
                <a:effectLst>
                  <a:outerShdw blurRad="38100" dist="38100" dir="2700000" algn="tl">
                    <a:srgbClr val="000000">
                      <a:alpha val="43137"/>
                    </a:srgbClr>
                  </a:outerShdw>
                </a:effectLst>
                <a:latin typeface="Abadi MT Condensed Extra Bold"/>
                <a:cs typeface="Abadi MT Condensed Extra Bold"/>
              </a:rPr>
              <a:t>as much on a supportive judiciary </a:t>
            </a:r>
            <a:br>
              <a:rPr lang="en-US" b="1" u="sng" dirty="0" smtClean="0">
                <a:solidFill>
                  <a:srgbClr val="CC00CC"/>
                </a:solidFill>
                <a:effectLst>
                  <a:outerShdw blurRad="38100" dist="38100" dir="2700000" algn="tl">
                    <a:srgbClr val="000000">
                      <a:alpha val="43137"/>
                    </a:srgbClr>
                  </a:outerShdw>
                </a:effectLst>
                <a:latin typeface="Abadi MT Condensed Extra Bold"/>
                <a:cs typeface="Abadi MT Condensed Extra Bold"/>
              </a:rPr>
            </a:br>
            <a:r>
              <a:rPr lang="en-US" b="1" u="sng" dirty="0" smtClean="0">
                <a:solidFill>
                  <a:srgbClr val="CC00CC"/>
                </a:solidFill>
                <a:effectLst>
                  <a:outerShdw blurRad="38100" dist="38100" dir="2700000" algn="tl">
                    <a:srgbClr val="000000">
                      <a:alpha val="43137"/>
                    </a:srgbClr>
                  </a:outerShdw>
                </a:effectLst>
                <a:latin typeface="Abadi MT Condensed Extra Bold"/>
                <a:cs typeface="Abadi MT Condensed Extra Bold"/>
              </a:rPr>
              <a:t>as on the social will to change</a:t>
            </a:r>
            <a:r>
              <a:rPr lang="en-US" b="1" dirty="0" smtClean="0">
                <a:solidFill>
                  <a:srgbClr val="CC00CC"/>
                </a:solidFill>
                <a:effectLst>
                  <a:outerShdw blurRad="38100" dist="38100" dir="2700000" algn="tl">
                    <a:srgbClr val="000000">
                      <a:alpha val="43137"/>
                    </a:srgbClr>
                  </a:outerShdw>
                </a:effectLst>
                <a:latin typeface="Abadi MT Condensed Extra Bold"/>
                <a:cs typeface="Abadi MT Condensed Extra Bold"/>
              </a:rPr>
              <a:t>. </a:t>
            </a:r>
            <a:endParaRPr lang="en-US" b="1" dirty="0" smtClean="0">
              <a:effectLst>
                <a:outerShdw blurRad="38100" dist="38100" dir="2700000" algn="tl">
                  <a:srgbClr val="000000">
                    <a:alpha val="43137"/>
                  </a:srgbClr>
                </a:outerShdw>
              </a:effectLst>
              <a:latin typeface="Abadi MT Condensed Extra Bold"/>
              <a:cs typeface="Abadi MT Condensed Extra Bold"/>
            </a:endParaRPr>
          </a:p>
        </p:txBody>
      </p:sp>
    </p:spTree>
  </p:cSld>
  <p:clrMapOvr>
    <a:masterClrMapping/>
  </p:clrMapOvr>
  <p:transition advClick="0" advTm="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5424562"/>
          </a:xfrm>
          <a:prstGeom prst="rect">
            <a:avLst/>
          </a:prstGeom>
        </p:spPr>
        <p:txBody>
          <a:bodyPr wrap="square">
            <a:spAutoFit/>
            <a:scene3d>
              <a:camera prst="orthographicFront"/>
              <a:lightRig rig="threePt" dir="t"/>
            </a:scene3d>
            <a:sp3d extrusionH="57150">
              <a:bevelT w="38100" h="38100"/>
              <a:bevelB w="38100" h="38100"/>
            </a:sp3d>
          </a:bodyPr>
          <a:lstStyle/>
          <a:p>
            <a:pPr algn="ctr"/>
            <a:r>
              <a:rPr lang="en-US" sz="3850" b="1" dirty="0" smtClean="0">
                <a:solidFill>
                  <a:srgbClr val="FF0000"/>
                </a:solidFill>
                <a:effectLst>
                  <a:outerShdw blurRad="38100" dist="38100" dir="2700000" algn="tl">
                    <a:srgbClr val="000000">
                      <a:alpha val="43137"/>
                    </a:srgbClr>
                  </a:outerShdw>
                </a:effectLst>
                <a:latin typeface="Batang" pitchFamily="18" charset="-127"/>
              </a:rPr>
              <a:t> Active technological reform movement,</a:t>
            </a:r>
            <a:r>
              <a:rPr lang="en-US" sz="3850" b="1" dirty="0" smtClean="0">
                <a:solidFill>
                  <a:srgbClr val="CC00CC"/>
                </a:solidFill>
                <a:effectLst>
                  <a:outerShdw blurRad="38100" dist="38100" dir="2700000" algn="tl">
                    <a:srgbClr val="000000">
                      <a:alpha val="43137"/>
                    </a:srgbClr>
                  </a:outerShdw>
                </a:effectLst>
                <a:latin typeface="Batang" pitchFamily="18" charset="-127"/>
              </a:rPr>
              <a:t/>
            </a:r>
            <a:br>
              <a:rPr lang="en-US" sz="3850" b="1" dirty="0" smtClean="0">
                <a:solidFill>
                  <a:srgbClr val="CC00CC"/>
                </a:solidFill>
                <a:effectLst>
                  <a:outerShdw blurRad="38100" dist="38100" dir="2700000" algn="tl">
                    <a:srgbClr val="000000">
                      <a:alpha val="43137"/>
                    </a:srgbClr>
                  </a:outerShdw>
                </a:effectLst>
                <a:latin typeface="Batang" pitchFamily="18" charset="-127"/>
              </a:rPr>
            </a:br>
            <a:r>
              <a:rPr lang="en-US" sz="3850" b="1" dirty="0" smtClean="0">
                <a:solidFill>
                  <a:srgbClr val="008000"/>
                </a:solidFill>
                <a:effectLst>
                  <a:outerShdw blurRad="38100" dist="38100" dir="2700000" algn="tl">
                    <a:srgbClr val="000000">
                      <a:alpha val="43137"/>
                    </a:srgbClr>
                  </a:outerShdw>
                </a:effectLst>
                <a:latin typeface="Batang" pitchFamily="18" charset="-127"/>
              </a:rPr>
              <a:t>if accompanied by</a:t>
            </a:r>
          </a:p>
          <a:p>
            <a:pPr algn="ctr"/>
            <a:r>
              <a:rPr lang="en-US" sz="3850" b="1" dirty="0" smtClean="0">
                <a:solidFill>
                  <a:srgbClr val="3333FF"/>
                </a:solidFill>
                <a:effectLst>
                  <a:outerShdw blurRad="38100" dist="38100" dir="2700000" algn="tl">
                    <a:srgbClr val="000000">
                      <a:alpha val="43137"/>
                    </a:srgbClr>
                  </a:outerShdw>
                </a:effectLst>
                <a:latin typeface="Batang" pitchFamily="18" charset="-127"/>
              </a:rPr>
              <a:t>properly enforced </a:t>
            </a:r>
            <a:r>
              <a:rPr lang="en-US" sz="3850" b="1" dirty="0" smtClean="0">
                <a:solidFill>
                  <a:srgbClr val="008000"/>
                </a:solidFill>
                <a:effectLst>
                  <a:outerShdw blurRad="38100" dist="38100" dir="2700000" algn="tl">
                    <a:srgbClr val="000000">
                      <a:alpha val="43137"/>
                    </a:srgbClr>
                  </a:outerShdw>
                </a:effectLst>
                <a:latin typeface="Batang" pitchFamily="18" charset="-127"/>
              </a:rPr>
              <a:t>legal reform</a:t>
            </a:r>
          </a:p>
          <a:p>
            <a:pPr algn="ctr"/>
            <a:r>
              <a:rPr lang="en-US" sz="3850" b="1" dirty="0" smtClean="0">
                <a:solidFill>
                  <a:srgbClr val="CC00CC"/>
                </a:solidFill>
                <a:effectLst>
                  <a:outerShdw blurRad="38100" dist="38100" dir="2700000" algn="tl">
                    <a:srgbClr val="000000">
                      <a:alpha val="43137"/>
                    </a:srgbClr>
                  </a:outerShdw>
                </a:effectLst>
                <a:latin typeface="Batang" pitchFamily="18" charset="-127"/>
              </a:rPr>
              <a:t>can transform the society. </a:t>
            </a:r>
            <a:br>
              <a:rPr lang="en-US" sz="3850" b="1" dirty="0" smtClean="0">
                <a:solidFill>
                  <a:srgbClr val="CC00CC"/>
                </a:solidFill>
                <a:effectLst>
                  <a:outerShdw blurRad="38100" dist="38100" dir="2700000" algn="tl">
                    <a:srgbClr val="000000">
                      <a:alpha val="43137"/>
                    </a:srgbClr>
                  </a:outerShdw>
                </a:effectLst>
                <a:latin typeface="Batang" pitchFamily="18" charset="-127"/>
              </a:rPr>
            </a:br>
            <a:r>
              <a:rPr lang="en-US" sz="3850" b="1" dirty="0" smtClean="0">
                <a:solidFill>
                  <a:srgbClr val="FF0000"/>
                </a:solidFill>
                <a:effectLst>
                  <a:outerShdw blurRad="38100" dist="38100" dir="2700000" algn="tl">
                    <a:srgbClr val="000000">
                      <a:alpha val="43137"/>
                    </a:srgbClr>
                  </a:outerShdw>
                </a:effectLst>
                <a:latin typeface="Batang" pitchFamily="18" charset="-127"/>
              </a:rPr>
              <a:t>Effective technological reform movement</a:t>
            </a:r>
            <a:r>
              <a:rPr lang="en-US" sz="3850" b="1" dirty="0" smtClean="0">
                <a:solidFill>
                  <a:srgbClr val="CC00CC"/>
                </a:solidFill>
                <a:effectLst>
                  <a:outerShdw blurRad="38100" dist="38100" dir="2700000" algn="tl">
                    <a:srgbClr val="000000">
                      <a:alpha val="43137"/>
                    </a:srgbClr>
                  </a:outerShdw>
                </a:effectLst>
                <a:latin typeface="Batang" pitchFamily="18" charset="-127"/>
              </a:rPr>
              <a:t/>
            </a:r>
            <a:br>
              <a:rPr lang="en-US" sz="3850" b="1" dirty="0" smtClean="0">
                <a:solidFill>
                  <a:srgbClr val="CC00CC"/>
                </a:solidFill>
                <a:effectLst>
                  <a:outerShdw blurRad="38100" dist="38100" dir="2700000" algn="tl">
                    <a:srgbClr val="000000">
                      <a:alpha val="43137"/>
                    </a:srgbClr>
                  </a:outerShdw>
                </a:effectLst>
                <a:latin typeface="Batang" pitchFamily="18" charset="-127"/>
              </a:rPr>
            </a:br>
            <a:r>
              <a:rPr lang="en-US" sz="3850" b="1" dirty="0" smtClean="0">
                <a:solidFill>
                  <a:srgbClr val="CC00CC"/>
                </a:solidFill>
                <a:effectLst>
                  <a:outerShdw blurRad="38100" dist="38100" dir="2700000" algn="tl">
                    <a:srgbClr val="000000">
                      <a:alpha val="43137"/>
                    </a:srgbClr>
                  </a:outerShdw>
                </a:effectLst>
                <a:latin typeface="Batang" pitchFamily="18" charset="-127"/>
              </a:rPr>
              <a:t>does need the help of law and </a:t>
            </a:r>
            <a:br>
              <a:rPr lang="en-US" sz="3850" b="1" dirty="0" smtClean="0">
                <a:solidFill>
                  <a:srgbClr val="CC00CC"/>
                </a:solidFill>
                <a:effectLst>
                  <a:outerShdw blurRad="38100" dist="38100" dir="2700000" algn="tl">
                    <a:srgbClr val="000000">
                      <a:alpha val="43137"/>
                    </a:srgbClr>
                  </a:outerShdw>
                </a:effectLst>
                <a:latin typeface="Batang" pitchFamily="18" charset="-127"/>
              </a:rPr>
            </a:br>
            <a:r>
              <a:rPr lang="en-US" sz="3850" b="1" dirty="0" smtClean="0">
                <a:solidFill>
                  <a:srgbClr val="CC00CC"/>
                </a:solidFill>
                <a:effectLst>
                  <a:outerShdw blurRad="38100" dist="38100" dir="2700000" algn="tl">
                    <a:srgbClr val="000000">
                      <a:alpha val="43137"/>
                    </a:srgbClr>
                  </a:outerShdw>
                </a:effectLst>
                <a:latin typeface="Batang" pitchFamily="18" charset="-127"/>
              </a:rPr>
              <a:t>a sympathetic judiciary to achieve its objectives.</a:t>
            </a:r>
            <a:endParaRPr lang="en-US" sz="385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228600" y="304800"/>
            <a:ext cx="8610600" cy="6324600"/>
          </a:xfrm>
          <a:effectLst>
            <a:glow rad="101600">
              <a:schemeClr val="accent3">
                <a:satMod val="175000"/>
                <a:alpha val="40000"/>
              </a:schemeClr>
            </a:glow>
            <a:softEdge rad="12700"/>
          </a:effectLst>
        </p:spPr>
        <p:txBody>
          <a:bodyPr>
            <a:normAutofit lnSpcReduction="10000"/>
            <a:scene3d>
              <a:camera prst="orthographicFront"/>
              <a:lightRig rig="threePt" dir="t"/>
            </a:scene3d>
            <a:sp3d extrusionH="57150">
              <a:bevelT w="82550" h="38100" prst="coolSlant"/>
              <a:bevelB w="82550" h="38100" prst="coolSlant"/>
            </a:sp3d>
          </a:bodyPr>
          <a:lstStyle/>
          <a:p>
            <a:pPr algn="ctr">
              <a:lnSpc>
                <a:spcPct val="90000"/>
              </a:lnSpc>
            </a:pPr>
            <a:r>
              <a:rPr lang="en-US" sz="4400" b="1" dirty="0">
                <a:solidFill>
                  <a:srgbClr val="FF0000"/>
                </a:solidFill>
                <a:effectLst>
                  <a:outerShdw blurRad="38100" dist="38100" dir="2700000" algn="tl">
                    <a:srgbClr val="000000">
                      <a:alpha val="43137"/>
                    </a:srgbClr>
                  </a:outerShdw>
                </a:effectLst>
                <a:latin typeface="Times New Roman" pitchFamily="-104" charset="0"/>
              </a:rPr>
              <a:t>Independent</a:t>
            </a:r>
            <a:r>
              <a:rPr lang="en-US" sz="4400" b="1" dirty="0" smtClean="0">
                <a:solidFill>
                  <a:srgbClr val="FF0000"/>
                </a:solidFill>
                <a:effectLst>
                  <a:outerShdw blurRad="38100" dist="38100" dir="2700000" algn="tl">
                    <a:srgbClr val="000000">
                      <a:alpha val="43137"/>
                    </a:srgbClr>
                  </a:outerShdw>
                </a:effectLst>
                <a:latin typeface="Times New Roman" pitchFamily="-104" charset="0"/>
              </a:rPr>
              <a:t>, </a:t>
            </a:r>
            <a:r>
              <a:rPr lang="en-US" sz="4400" b="1" dirty="0" smtClean="0">
                <a:solidFill>
                  <a:srgbClr val="00B050"/>
                </a:solidFill>
                <a:effectLst>
                  <a:outerShdw blurRad="38100" dist="38100" dir="2700000" algn="tl">
                    <a:srgbClr val="000000">
                      <a:alpha val="43137"/>
                    </a:srgbClr>
                  </a:outerShdw>
                </a:effectLst>
                <a:latin typeface="Times New Roman" pitchFamily="-104" charset="0"/>
              </a:rPr>
              <a:t>effective </a:t>
            </a:r>
            <a:r>
              <a:rPr lang="en-US" sz="4400" b="1" dirty="0" smtClean="0">
                <a:effectLst>
                  <a:outerShdw blurRad="38100" dist="38100" dir="2700000" algn="tl">
                    <a:srgbClr val="000000">
                      <a:alpha val="43137"/>
                    </a:srgbClr>
                  </a:outerShdw>
                </a:effectLst>
                <a:latin typeface="Times New Roman" pitchFamily="-104" charset="0"/>
              </a:rPr>
              <a:t>&amp;</a:t>
            </a:r>
            <a:r>
              <a:rPr lang="en-US" sz="4400" b="1" dirty="0" smtClean="0">
                <a:solidFill>
                  <a:srgbClr val="0070C0"/>
                </a:solidFill>
                <a:effectLst>
                  <a:outerShdw blurRad="38100" dist="38100" dir="2700000" algn="tl">
                    <a:srgbClr val="000000">
                      <a:alpha val="43137"/>
                    </a:srgbClr>
                  </a:outerShdw>
                </a:effectLst>
                <a:latin typeface="Times New Roman" pitchFamily="-104" charset="0"/>
              </a:rPr>
              <a:t> </a:t>
            </a:r>
            <a:r>
              <a:rPr lang="en-US" sz="4400" b="1" dirty="0">
                <a:solidFill>
                  <a:srgbClr val="0070C0"/>
                </a:solidFill>
                <a:effectLst>
                  <a:outerShdw blurRad="38100" dist="38100" dir="2700000" algn="tl">
                    <a:srgbClr val="000000">
                      <a:alpha val="43137"/>
                    </a:srgbClr>
                  </a:outerShdw>
                </a:effectLst>
                <a:latin typeface="Times New Roman" pitchFamily="-104" charset="0"/>
              </a:rPr>
              <a:t>efficient judicial system </a:t>
            </a:r>
            <a:r>
              <a:rPr lang="en-US" sz="4400" b="1" dirty="0" smtClean="0">
                <a:solidFill>
                  <a:schemeClr val="accent6">
                    <a:lumMod val="75000"/>
                  </a:schemeClr>
                </a:solidFill>
                <a:effectLst>
                  <a:outerShdw blurRad="38100" dist="38100" dir="2700000" algn="tl">
                    <a:srgbClr val="000000">
                      <a:alpha val="43137"/>
                    </a:srgbClr>
                  </a:outerShdw>
                </a:effectLst>
                <a:latin typeface="Times New Roman" pitchFamily="-104" charset="0"/>
              </a:rPr>
              <a:t>is  </a:t>
            </a:r>
            <a:r>
              <a:rPr lang="en-US" sz="4400" b="1" dirty="0">
                <a:solidFill>
                  <a:schemeClr val="accent6">
                    <a:lumMod val="75000"/>
                  </a:schemeClr>
                </a:solidFill>
                <a:effectLst>
                  <a:outerShdw blurRad="38100" dist="38100" dir="2700000" algn="tl">
                    <a:srgbClr val="000000">
                      <a:alpha val="43137"/>
                    </a:srgbClr>
                  </a:outerShdw>
                </a:effectLst>
                <a:latin typeface="Times New Roman" pitchFamily="-104" charset="0"/>
              </a:rPr>
              <a:t>m</a:t>
            </a:r>
            <a:r>
              <a:rPr lang="en-US" sz="4400" b="1" dirty="0" smtClean="0">
                <a:solidFill>
                  <a:schemeClr val="accent6">
                    <a:lumMod val="75000"/>
                  </a:schemeClr>
                </a:solidFill>
                <a:effectLst>
                  <a:outerShdw blurRad="38100" dist="38100" dir="2700000" algn="tl">
                    <a:srgbClr val="000000">
                      <a:alpha val="43137"/>
                    </a:srgbClr>
                  </a:outerShdw>
                </a:effectLst>
                <a:latin typeface="Times New Roman" pitchFamily="-104" charset="0"/>
              </a:rPr>
              <a:t>ust </a:t>
            </a:r>
            <a:r>
              <a:rPr lang="en-US" sz="4400" b="1" dirty="0">
                <a:solidFill>
                  <a:schemeClr val="accent6">
                    <a:lumMod val="75000"/>
                  </a:schemeClr>
                </a:solidFill>
                <a:effectLst>
                  <a:outerShdw blurRad="38100" dist="38100" dir="2700000" algn="tl">
                    <a:srgbClr val="000000">
                      <a:alpha val="43137"/>
                    </a:srgbClr>
                  </a:outerShdw>
                </a:effectLst>
                <a:latin typeface="Times New Roman" pitchFamily="-104" charset="0"/>
              </a:rPr>
              <a:t>in a modern administrative system</a:t>
            </a:r>
            <a:r>
              <a:rPr lang="en-US" sz="4400" b="1" dirty="0">
                <a:solidFill>
                  <a:srgbClr val="0070C0"/>
                </a:solidFill>
                <a:effectLst>
                  <a:outerShdw blurRad="38100" dist="38100" dir="2700000" algn="tl">
                    <a:srgbClr val="000000">
                      <a:alpha val="43137"/>
                    </a:srgbClr>
                  </a:outerShdw>
                </a:effectLst>
                <a:latin typeface="Times New Roman" pitchFamily="-104" charset="0"/>
              </a:rPr>
              <a:t>.  </a:t>
            </a:r>
            <a:endParaRPr lang="en-US" sz="4400" b="1" dirty="0" smtClean="0">
              <a:solidFill>
                <a:srgbClr val="0070C0"/>
              </a:solidFill>
              <a:effectLst>
                <a:outerShdw blurRad="38100" dist="38100" dir="2700000" algn="tl">
                  <a:srgbClr val="000000">
                    <a:alpha val="43137"/>
                  </a:srgbClr>
                </a:outerShdw>
              </a:effectLst>
              <a:latin typeface="Times New Roman" pitchFamily="-104" charset="0"/>
            </a:endParaRPr>
          </a:p>
          <a:p>
            <a:pPr algn="ctr">
              <a:lnSpc>
                <a:spcPct val="90000"/>
              </a:lnSpc>
              <a:buNone/>
            </a:pPr>
            <a:endParaRPr lang="en-US" sz="4400" b="1" dirty="0">
              <a:solidFill>
                <a:srgbClr val="0070C0"/>
              </a:solidFill>
              <a:effectLst>
                <a:outerShdw blurRad="38100" dist="38100" dir="2700000" algn="tl">
                  <a:srgbClr val="000000">
                    <a:alpha val="43137"/>
                  </a:srgbClr>
                </a:outerShdw>
              </a:effectLst>
              <a:latin typeface="Times New Roman" pitchFamily="-104" charset="0"/>
            </a:endParaRPr>
          </a:p>
          <a:p>
            <a:pPr algn="ctr">
              <a:lnSpc>
                <a:spcPct val="90000"/>
              </a:lnSpc>
            </a:pPr>
            <a:r>
              <a:rPr lang="en-US" sz="4400" b="1" dirty="0" smtClean="0">
                <a:solidFill>
                  <a:srgbClr val="FF0000"/>
                </a:solidFill>
                <a:effectLst>
                  <a:outerShdw blurRad="38100" dist="38100" dir="2700000" algn="tl">
                    <a:srgbClr val="000000">
                      <a:alpha val="43137"/>
                    </a:srgbClr>
                  </a:outerShdw>
                </a:effectLst>
                <a:latin typeface="Times New Roman" pitchFamily="-104" charset="0"/>
              </a:rPr>
              <a:t>Modernization, </a:t>
            </a:r>
            <a:r>
              <a:rPr lang="en-US" sz="4400" b="1" dirty="0" smtClean="0">
                <a:solidFill>
                  <a:srgbClr val="00B050"/>
                </a:solidFill>
                <a:effectLst>
                  <a:outerShdw blurRad="38100" dist="38100" dir="2700000" algn="tl">
                    <a:srgbClr val="000000">
                      <a:alpha val="43137"/>
                    </a:srgbClr>
                  </a:outerShdw>
                </a:effectLst>
                <a:latin typeface="Times New Roman" pitchFamily="-104" charset="0"/>
              </a:rPr>
              <a:t>Streamlining </a:t>
            </a:r>
            <a:r>
              <a:rPr lang="en-US" sz="4400" b="1" dirty="0" smtClean="0">
                <a:effectLst>
                  <a:outerShdw blurRad="38100" dist="38100" dir="2700000" algn="tl">
                    <a:srgbClr val="000000">
                      <a:alpha val="43137"/>
                    </a:srgbClr>
                  </a:outerShdw>
                </a:effectLst>
                <a:latin typeface="Times New Roman" pitchFamily="-104" charset="0"/>
              </a:rPr>
              <a:t>and </a:t>
            </a:r>
            <a:r>
              <a:rPr lang="en-US" sz="5400" b="1" dirty="0" smtClean="0">
                <a:ln>
                  <a:solidFill>
                    <a:schemeClr val="accent2"/>
                  </a:solidFill>
                </a:ln>
                <a:solidFill>
                  <a:srgbClr val="0070C0"/>
                </a:solidFill>
                <a:effectLst>
                  <a:outerShdw blurRad="38100" dist="38100" dir="2700000" algn="tl">
                    <a:srgbClr val="000000">
                      <a:alpha val="43137"/>
                    </a:srgbClr>
                  </a:outerShdw>
                </a:effectLst>
                <a:latin typeface="Times New Roman" pitchFamily="-104" charset="0"/>
              </a:rPr>
              <a:t>Improved Efficiency  </a:t>
            </a:r>
            <a:r>
              <a:rPr lang="en-US" sz="5400" b="1" dirty="0">
                <a:ln>
                  <a:solidFill>
                    <a:schemeClr val="accent2"/>
                  </a:solidFill>
                </a:ln>
                <a:solidFill>
                  <a:srgbClr val="0070C0"/>
                </a:solidFill>
                <a:effectLst>
                  <a:outerShdw blurRad="38100" dist="38100" dir="2700000" algn="tl">
                    <a:srgbClr val="000000">
                      <a:alpha val="43137"/>
                    </a:srgbClr>
                  </a:outerShdw>
                </a:effectLst>
                <a:latin typeface="Times New Roman" pitchFamily="-104" charset="0"/>
              </a:rPr>
              <a:t>in </a:t>
            </a:r>
            <a:r>
              <a:rPr lang="en-US" sz="5400" b="1" dirty="0" smtClean="0">
                <a:ln>
                  <a:solidFill>
                    <a:schemeClr val="accent2"/>
                  </a:solidFill>
                </a:ln>
                <a:solidFill>
                  <a:srgbClr val="0070C0"/>
                </a:solidFill>
                <a:effectLst>
                  <a:outerShdw blurRad="38100" dist="38100" dir="2700000" algn="tl">
                    <a:srgbClr val="000000">
                      <a:alpha val="43137"/>
                    </a:srgbClr>
                  </a:outerShdw>
                </a:effectLst>
                <a:latin typeface="Times New Roman" pitchFamily="-104" charset="0"/>
              </a:rPr>
              <a:t>Court  Systems                  </a:t>
            </a:r>
            <a:r>
              <a:rPr lang="en-US" sz="4400" b="1" dirty="0" smtClean="0">
                <a:solidFill>
                  <a:schemeClr val="accent6">
                    <a:lumMod val="75000"/>
                  </a:schemeClr>
                </a:solidFill>
                <a:effectLst>
                  <a:outerShdw blurRad="38100" dist="38100" dir="2700000" algn="tl">
                    <a:srgbClr val="000000">
                      <a:alpha val="43137"/>
                    </a:srgbClr>
                  </a:outerShdw>
                </a:effectLst>
                <a:latin typeface="Times New Roman" pitchFamily="-104" charset="0"/>
              </a:rPr>
              <a:t>are  </a:t>
            </a:r>
            <a:r>
              <a:rPr lang="en-US" sz="4400" b="1" dirty="0">
                <a:solidFill>
                  <a:schemeClr val="accent6">
                    <a:lumMod val="75000"/>
                  </a:schemeClr>
                </a:solidFill>
                <a:effectLst>
                  <a:outerShdw blurRad="38100" dist="38100" dir="2700000" algn="tl">
                    <a:srgbClr val="000000">
                      <a:alpha val="43137"/>
                    </a:srgbClr>
                  </a:outerShdw>
                </a:effectLst>
                <a:latin typeface="Times New Roman" pitchFamily="-104" charset="0"/>
              </a:rPr>
              <a:t>paramount </a:t>
            </a:r>
            <a:r>
              <a:rPr lang="en-US" sz="4400" b="1" dirty="0" smtClean="0">
                <a:solidFill>
                  <a:schemeClr val="accent6">
                    <a:lumMod val="75000"/>
                  </a:schemeClr>
                </a:solidFill>
                <a:effectLst>
                  <a:outerShdw blurRad="38100" dist="38100" dir="2700000" algn="tl">
                    <a:srgbClr val="000000">
                      <a:alpha val="43137"/>
                    </a:srgbClr>
                  </a:outerShdw>
                </a:effectLst>
                <a:latin typeface="Times New Roman" pitchFamily="-104" charset="0"/>
              </a:rPr>
              <a:t>in increasing </a:t>
            </a:r>
            <a:r>
              <a:rPr lang="en-US" sz="4400" b="1" dirty="0">
                <a:solidFill>
                  <a:schemeClr val="accent6">
                    <a:lumMod val="75000"/>
                  </a:schemeClr>
                </a:solidFill>
                <a:effectLst>
                  <a:outerShdw blurRad="38100" dist="38100" dir="2700000" algn="tl">
                    <a:srgbClr val="000000">
                      <a:alpha val="43137"/>
                    </a:srgbClr>
                  </a:outerShdw>
                </a:effectLst>
                <a:latin typeface="Times New Roman" pitchFamily="-104" charset="0"/>
              </a:rPr>
              <a:t>Citizens’ faith and confidence in Judicial System </a:t>
            </a:r>
            <a:r>
              <a:rPr lang="en-US" sz="4400" b="1" dirty="0" smtClean="0">
                <a:solidFill>
                  <a:schemeClr val="accent6">
                    <a:lumMod val="75000"/>
                  </a:schemeClr>
                </a:solidFill>
                <a:effectLst>
                  <a:outerShdw blurRad="38100" dist="38100" dir="2700000" algn="tl">
                    <a:srgbClr val="000000">
                      <a:alpha val="43137"/>
                    </a:srgbClr>
                  </a:outerShdw>
                </a:effectLst>
                <a:latin typeface="Times New Roman" pitchFamily="-104" charset="0"/>
              </a:rPr>
              <a:t>and </a:t>
            </a:r>
            <a:r>
              <a:rPr lang="en-US" sz="4400" b="1" dirty="0">
                <a:solidFill>
                  <a:schemeClr val="accent6">
                    <a:lumMod val="75000"/>
                  </a:schemeClr>
                </a:solidFill>
                <a:effectLst>
                  <a:outerShdw blurRad="38100" dist="38100" dir="2700000" algn="tl">
                    <a:srgbClr val="000000">
                      <a:alpha val="43137"/>
                    </a:srgbClr>
                  </a:outerShdw>
                </a:effectLst>
                <a:latin typeface="Times New Roman" pitchFamily="-104" charset="0"/>
              </a:rPr>
              <a:t>State. </a:t>
            </a:r>
          </a:p>
        </p:txBody>
      </p:sp>
    </p:spTree>
  </p:cSld>
  <p:clrMapOvr>
    <a:masterClrMapping/>
  </p:clrMapOvr>
  <p:transition advTm="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81000" y="914400"/>
            <a:ext cx="8458200" cy="5607689"/>
          </a:xfrm>
          <a:prstGeom prst="rect">
            <a:avLst/>
          </a:prstGeom>
          <a:noFill/>
          <a:ln w="9525">
            <a:noFill/>
            <a:miter lim="800000"/>
            <a:headEnd/>
            <a:tailEnd/>
          </a:ln>
          <a:effectLst/>
        </p:spPr>
        <p:txBody>
          <a:bodyPr wrap="square">
            <a:prstTxWarp prst="textNoShape">
              <a:avLst/>
            </a:prstTxWarp>
            <a:spAutoFit/>
            <a:scene3d>
              <a:camera prst="orthographicFront"/>
              <a:lightRig rig="threePt" dir="t"/>
            </a:scene3d>
            <a:sp3d extrusionH="57150">
              <a:bevelT h="25400" prst="softRound"/>
              <a:bevelB h="25400" prst="softRound"/>
            </a:sp3d>
          </a:bodyPr>
          <a:lstStyle/>
          <a:p>
            <a:pPr marL="463550" indent="-463550" algn="just">
              <a:lnSpc>
                <a:spcPct val="90000"/>
              </a:lnSpc>
              <a:spcBef>
                <a:spcPct val="50000"/>
              </a:spcBef>
              <a:buClr>
                <a:srgbClr val="FFCCCC"/>
              </a:buClr>
              <a:buFont typeface="Wingdings" pitchFamily="-104" charset="2"/>
              <a:buChar char="Ø"/>
            </a:pPr>
            <a:r>
              <a:rPr lang="en-US" sz="3200" b="1" dirty="0" smtClean="0">
                <a:solidFill>
                  <a:srgbClr val="7030A0"/>
                </a:solidFill>
                <a:effectLst>
                  <a:outerShdw blurRad="38100" dist="38100" dir="2700000" algn="tl">
                    <a:srgbClr val="000000">
                      <a:alpha val="43137"/>
                    </a:srgbClr>
                  </a:outerShdw>
                </a:effectLst>
                <a:latin typeface="Book Antiqua" pitchFamily="-104" charset="0"/>
              </a:rPr>
              <a:t>To </a:t>
            </a:r>
            <a:r>
              <a:rPr lang="en-US" sz="3200" b="1" dirty="0">
                <a:solidFill>
                  <a:srgbClr val="7030A0"/>
                </a:solidFill>
                <a:effectLst>
                  <a:outerShdw blurRad="38100" dist="38100" dir="2700000" algn="tl">
                    <a:srgbClr val="000000">
                      <a:alpha val="43137"/>
                    </a:srgbClr>
                  </a:outerShdw>
                </a:effectLst>
                <a:latin typeface="Book Antiqua" pitchFamily="-104" charset="0"/>
              </a:rPr>
              <a:t>help the Judicial Administration in </a:t>
            </a:r>
            <a:r>
              <a:rPr lang="en-US" sz="3200" b="1" dirty="0" smtClean="0">
                <a:solidFill>
                  <a:srgbClr val="7030A0"/>
                </a:solidFill>
                <a:effectLst>
                  <a:outerShdw blurRad="38100" dist="38100" dir="2700000" algn="tl">
                    <a:srgbClr val="000000">
                      <a:alpha val="43137"/>
                    </a:srgbClr>
                  </a:outerShdw>
                </a:effectLst>
                <a:latin typeface="Book Antiqua" pitchFamily="-104" charset="0"/>
              </a:rPr>
              <a:t>streamlining </a:t>
            </a:r>
            <a:r>
              <a:rPr lang="en-US" sz="3200" b="1" dirty="0">
                <a:solidFill>
                  <a:srgbClr val="7030A0"/>
                </a:solidFill>
                <a:effectLst>
                  <a:outerShdw blurRad="38100" dist="38100" dir="2700000" algn="tl">
                    <a:srgbClr val="000000">
                      <a:alpha val="43137"/>
                    </a:srgbClr>
                  </a:outerShdw>
                </a:effectLst>
                <a:latin typeface="Book Antiqua" pitchFamily="-104" charset="0"/>
              </a:rPr>
              <a:t>its day-to-day activities </a:t>
            </a:r>
          </a:p>
          <a:p>
            <a:pPr marL="463550" indent="-463550" algn="just">
              <a:lnSpc>
                <a:spcPct val="90000"/>
              </a:lnSpc>
              <a:spcBef>
                <a:spcPct val="50000"/>
              </a:spcBef>
              <a:buClr>
                <a:srgbClr val="FFCCCC"/>
              </a:buClr>
              <a:buFont typeface="Wingdings" pitchFamily="-104" charset="2"/>
              <a:buChar char="Ø"/>
            </a:pPr>
            <a:r>
              <a:rPr lang="en-US" sz="3200" b="1" dirty="0" smtClean="0">
                <a:solidFill>
                  <a:srgbClr val="002060"/>
                </a:solidFill>
                <a:effectLst>
                  <a:outerShdw blurRad="38100" dist="38100" dir="2700000" algn="tl">
                    <a:srgbClr val="000000">
                      <a:alpha val="43137"/>
                    </a:srgbClr>
                  </a:outerShdw>
                </a:effectLst>
                <a:latin typeface="Book Antiqua" pitchFamily="-104" charset="0"/>
              </a:rPr>
              <a:t>To </a:t>
            </a:r>
            <a:r>
              <a:rPr lang="en-US" sz="3200" b="1" dirty="0">
                <a:solidFill>
                  <a:srgbClr val="002060"/>
                </a:solidFill>
                <a:effectLst>
                  <a:outerShdw blurRad="38100" dist="38100" dir="2700000" algn="tl">
                    <a:srgbClr val="000000">
                      <a:alpha val="43137"/>
                    </a:srgbClr>
                  </a:outerShdw>
                </a:effectLst>
                <a:latin typeface="Book Antiqua" pitchFamily="-104" charset="0"/>
              </a:rPr>
              <a:t>provide web based information </a:t>
            </a:r>
            <a:r>
              <a:rPr lang="en-US" sz="3200" b="1" dirty="0" smtClean="0">
                <a:solidFill>
                  <a:srgbClr val="002060"/>
                </a:solidFill>
                <a:effectLst>
                  <a:outerShdw blurRad="38100" dist="38100" dir="2700000" algn="tl">
                    <a:srgbClr val="000000">
                      <a:alpha val="43137"/>
                    </a:srgbClr>
                  </a:outerShdw>
                </a:effectLst>
                <a:latin typeface="Book Antiqua" pitchFamily="-104" charset="0"/>
              </a:rPr>
              <a:t>&amp; inquiry </a:t>
            </a:r>
            <a:r>
              <a:rPr lang="en-US" sz="3200" b="1" dirty="0">
                <a:solidFill>
                  <a:srgbClr val="002060"/>
                </a:solidFill>
                <a:effectLst>
                  <a:outerShdw blurRad="38100" dist="38100" dir="2700000" algn="tl">
                    <a:srgbClr val="000000">
                      <a:alpha val="43137"/>
                    </a:srgbClr>
                  </a:outerShdw>
                </a:effectLst>
                <a:latin typeface="Book Antiqua" pitchFamily="-104" charset="0"/>
              </a:rPr>
              <a:t>counter for the benefit </a:t>
            </a:r>
            <a:r>
              <a:rPr lang="en-US" sz="3200" b="1" dirty="0" smtClean="0">
                <a:solidFill>
                  <a:srgbClr val="002060"/>
                </a:solidFill>
                <a:effectLst>
                  <a:outerShdw blurRad="38100" dist="38100" dir="2700000" algn="tl">
                    <a:srgbClr val="000000">
                      <a:alpha val="43137"/>
                    </a:srgbClr>
                  </a:outerShdw>
                </a:effectLst>
                <a:latin typeface="Book Antiqua" pitchFamily="-104" charset="0"/>
              </a:rPr>
              <a:t>of     litigants</a:t>
            </a:r>
            <a:endParaRPr lang="en-US" sz="3200" b="1" dirty="0">
              <a:solidFill>
                <a:srgbClr val="002060"/>
              </a:solidFill>
              <a:effectLst>
                <a:outerShdw blurRad="38100" dist="38100" dir="2700000" algn="tl">
                  <a:srgbClr val="000000">
                    <a:alpha val="43137"/>
                  </a:srgbClr>
                </a:outerShdw>
              </a:effectLst>
              <a:latin typeface="Book Antiqua" pitchFamily="-104" charset="0"/>
            </a:endParaRPr>
          </a:p>
          <a:p>
            <a:pPr marL="463550" indent="-463550" algn="just">
              <a:lnSpc>
                <a:spcPct val="90000"/>
              </a:lnSpc>
              <a:spcBef>
                <a:spcPct val="50000"/>
              </a:spcBef>
              <a:buClr>
                <a:srgbClr val="FFCCCC"/>
              </a:buClr>
              <a:buFont typeface="Wingdings" pitchFamily="-104" charset="2"/>
              <a:buChar char="Ø"/>
            </a:pPr>
            <a:r>
              <a:rPr lang="en-US" sz="3200" b="1" dirty="0" smtClean="0">
                <a:solidFill>
                  <a:srgbClr val="0070C0"/>
                </a:solidFill>
                <a:effectLst>
                  <a:outerShdw blurRad="38100" dist="38100" dir="2700000" algn="tl">
                    <a:srgbClr val="000000">
                      <a:alpha val="43137"/>
                    </a:srgbClr>
                  </a:outerShdw>
                </a:effectLst>
                <a:latin typeface="Book Antiqua" pitchFamily="-104" charset="0"/>
              </a:rPr>
              <a:t>To </a:t>
            </a:r>
            <a:r>
              <a:rPr lang="en-US" sz="3200" b="1" dirty="0">
                <a:solidFill>
                  <a:srgbClr val="0070C0"/>
                </a:solidFill>
                <a:effectLst>
                  <a:outerShdw blurRad="38100" dist="38100" dir="2700000" algn="tl">
                    <a:srgbClr val="000000">
                      <a:alpha val="43137"/>
                    </a:srgbClr>
                  </a:outerShdw>
                </a:effectLst>
                <a:latin typeface="Book Antiqua" pitchFamily="-104" charset="0"/>
              </a:rPr>
              <a:t>provide </a:t>
            </a:r>
            <a:r>
              <a:rPr lang="en-US" sz="3200" b="1" dirty="0" smtClean="0">
                <a:solidFill>
                  <a:srgbClr val="0070C0"/>
                </a:solidFill>
                <a:effectLst>
                  <a:outerShdw blurRad="38100" dist="38100" dir="2700000" algn="tl">
                    <a:srgbClr val="000000">
                      <a:alpha val="43137"/>
                    </a:srgbClr>
                  </a:outerShdw>
                </a:effectLst>
                <a:latin typeface="Book Antiqua" pitchFamily="-104" charset="0"/>
              </a:rPr>
              <a:t>transparency in judicial &amp; administrative decisions as well as of    information </a:t>
            </a:r>
            <a:endParaRPr lang="en-US" sz="3200" b="1" dirty="0">
              <a:solidFill>
                <a:srgbClr val="0070C0"/>
              </a:solidFill>
              <a:effectLst>
                <a:outerShdw blurRad="38100" dist="38100" dir="2700000" algn="tl">
                  <a:srgbClr val="000000">
                    <a:alpha val="43137"/>
                  </a:srgbClr>
                </a:outerShdw>
              </a:effectLst>
              <a:latin typeface="Book Antiqua" pitchFamily="-104" charset="0"/>
            </a:endParaRPr>
          </a:p>
          <a:p>
            <a:pPr marL="463550" indent="-463550" algn="just">
              <a:spcBef>
                <a:spcPct val="50000"/>
              </a:spcBef>
              <a:buClr>
                <a:srgbClr val="FFCCCC"/>
              </a:buClr>
              <a:buFont typeface="Wingdings" pitchFamily="-104" charset="2"/>
              <a:buChar char="Ø"/>
            </a:pPr>
            <a:r>
              <a:rPr lang="en-US" sz="3200" b="1" dirty="0" smtClean="0">
                <a:solidFill>
                  <a:schemeClr val="accent3">
                    <a:lumMod val="50000"/>
                  </a:schemeClr>
                </a:solidFill>
                <a:effectLst>
                  <a:outerShdw blurRad="38100" dist="38100" dir="2700000" algn="tl">
                    <a:srgbClr val="000000">
                      <a:alpha val="43137"/>
                    </a:srgbClr>
                  </a:outerShdw>
                </a:effectLst>
                <a:latin typeface="Book Antiqua" pitchFamily="-104" charset="0"/>
              </a:rPr>
              <a:t>To </a:t>
            </a:r>
            <a:r>
              <a:rPr lang="en-US" sz="3200" b="1" dirty="0">
                <a:solidFill>
                  <a:schemeClr val="accent3">
                    <a:lumMod val="50000"/>
                  </a:schemeClr>
                </a:solidFill>
                <a:effectLst>
                  <a:outerShdw blurRad="38100" dist="38100" dir="2700000" algn="tl">
                    <a:srgbClr val="000000">
                      <a:alpha val="43137"/>
                    </a:srgbClr>
                  </a:outerShdw>
                </a:effectLst>
                <a:latin typeface="Book Antiqua" pitchFamily="-104" charset="0"/>
              </a:rPr>
              <a:t>cut short delays in all applications </a:t>
            </a:r>
          </a:p>
          <a:p>
            <a:pPr marL="463550" indent="-463550" algn="just">
              <a:spcBef>
                <a:spcPct val="50000"/>
              </a:spcBef>
              <a:buClr>
                <a:srgbClr val="FFCCCC"/>
              </a:buClr>
              <a:buFont typeface="Wingdings" pitchFamily="-104" charset="2"/>
              <a:buChar char="Ø"/>
            </a:pPr>
            <a:r>
              <a:rPr lang="en-US" sz="3200" b="1" dirty="0" smtClean="0">
                <a:solidFill>
                  <a:srgbClr val="C00000"/>
                </a:solidFill>
                <a:effectLst>
                  <a:outerShdw blurRad="38100" dist="38100" dir="2700000" algn="tl">
                    <a:srgbClr val="000000">
                      <a:alpha val="43137"/>
                    </a:srgbClr>
                  </a:outerShdw>
                </a:effectLst>
                <a:latin typeface="Book Antiqua" pitchFamily="-104" charset="0"/>
              </a:rPr>
              <a:t>To </a:t>
            </a:r>
            <a:r>
              <a:rPr lang="en-US" sz="3200" b="1" dirty="0">
                <a:solidFill>
                  <a:srgbClr val="C00000"/>
                </a:solidFill>
                <a:effectLst>
                  <a:outerShdw blurRad="38100" dist="38100" dir="2700000" algn="tl">
                    <a:srgbClr val="000000">
                      <a:alpha val="43137"/>
                    </a:srgbClr>
                  </a:outerShdw>
                </a:effectLst>
                <a:latin typeface="Book Antiqua" pitchFamily="-104" charset="0"/>
              </a:rPr>
              <a:t>comply with RTI </a:t>
            </a:r>
            <a:r>
              <a:rPr lang="en-US" sz="3200" b="1" dirty="0" smtClean="0">
                <a:solidFill>
                  <a:srgbClr val="C00000"/>
                </a:solidFill>
                <a:effectLst>
                  <a:outerShdw blurRad="38100" dist="38100" dir="2700000" algn="tl">
                    <a:srgbClr val="000000">
                      <a:alpha val="43137"/>
                    </a:srgbClr>
                  </a:outerShdw>
                </a:effectLst>
                <a:latin typeface="Book Antiqua" pitchFamily="-104" charset="0"/>
              </a:rPr>
              <a:t>Requirements</a:t>
            </a:r>
            <a:endParaRPr lang="en-US" sz="3200" b="1" dirty="0">
              <a:solidFill>
                <a:srgbClr val="C00000"/>
              </a:solidFill>
              <a:effectLst>
                <a:outerShdw blurRad="38100" dist="38100" dir="2700000" algn="tl">
                  <a:srgbClr val="000000">
                    <a:alpha val="43137"/>
                  </a:srgbClr>
                </a:outerShdw>
              </a:effectLst>
              <a:latin typeface="Book Antiqua" pitchFamily="-104" charset="0"/>
            </a:endParaRPr>
          </a:p>
        </p:txBody>
      </p:sp>
      <p:sp>
        <p:nvSpPr>
          <p:cNvPr id="14340" name="Text Box 4"/>
          <p:cNvSpPr txBox="1">
            <a:spLocks noChangeArrowheads="1"/>
          </p:cNvSpPr>
          <p:nvPr/>
        </p:nvSpPr>
        <p:spPr bwMode="auto">
          <a:xfrm>
            <a:off x="0" y="54114"/>
            <a:ext cx="9144000" cy="707886"/>
          </a:xfrm>
          <a:prstGeom prst="rect">
            <a:avLst/>
          </a:prstGeom>
          <a:noFill/>
          <a:ln w="9525">
            <a:noFill/>
            <a:miter lim="800000"/>
            <a:headEnd/>
            <a:tailEnd/>
          </a:ln>
          <a:effectLst/>
        </p:spPr>
        <p:txBody>
          <a:bodyPr wrap="square">
            <a:prstTxWarp prst="textNoShape">
              <a:avLst/>
            </a:prstTxWarp>
            <a:spAutoFit/>
            <a:scene3d>
              <a:camera prst="orthographicFront"/>
              <a:lightRig rig="threePt" dir="t"/>
            </a:scene3d>
            <a:sp3d extrusionH="57150">
              <a:bevelT w="38100" h="38100" prst="slope"/>
              <a:bevelB w="38100" h="38100" prst="slope"/>
            </a:sp3d>
          </a:bodyPr>
          <a:lstStyle/>
          <a:p>
            <a:pPr algn="ctr"/>
            <a:r>
              <a:rPr lang="en-US" sz="4000" b="1" dirty="0">
                <a:solidFill>
                  <a:schemeClr val="accent6">
                    <a:lumMod val="75000"/>
                  </a:schemeClr>
                </a:solidFill>
                <a:effectLst>
                  <a:outerShdw blurRad="38100" dist="38100" dir="2700000" algn="tl">
                    <a:srgbClr val="000000">
                      <a:alpha val="43137"/>
                    </a:srgbClr>
                  </a:outerShdw>
                </a:effectLst>
                <a:latin typeface="Book Antiqua" pitchFamily="-104" charset="0"/>
              </a:rPr>
              <a:t>Objectives of ICT in Courts</a:t>
            </a:r>
            <a:endParaRPr lang="en-US" sz="2800" dirty="0">
              <a:solidFill>
                <a:schemeClr val="accent6">
                  <a:lumMod val="75000"/>
                </a:schemeClr>
              </a:solidFill>
              <a:effectLst>
                <a:outerShdw blurRad="38100" dist="38100" dir="2700000" algn="tl">
                  <a:srgbClr val="000000">
                    <a:alpha val="43137"/>
                  </a:srgbClr>
                </a:outerShdw>
              </a:effectLst>
              <a:latin typeface="Arial" pitchFamily="-104" charset="0"/>
            </a:endParaRPr>
          </a:p>
        </p:txBody>
      </p:sp>
    </p:spTree>
  </p:cSld>
  <p:clrMapOvr>
    <a:masterClrMapping/>
  </p:clrMapOvr>
  <p:transition advTm="5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8" name="Text Box 6"/>
          <p:cNvSpPr txBox="1">
            <a:spLocks noChangeArrowheads="1"/>
          </p:cNvSpPr>
          <p:nvPr/>
        </p:nvSpPr>
        <p:spPr bwMode="auto">
          <a:xfrm>
            <a:off x="228600" y="337602"/>
            <a:ext cx="8763000" cy="6063198"/>
          </a:xfrm>
          <a:prstGeom prst="rect">
            <a:avLst/>
          </a:prstGeom>
          <a:solidFill>
            <a:schemeClr val="accent6">
              <a:lumMod val="20000"/>
              <a:lumOff val="80000"/>
            </a:schemeClr>
          </a:solidFill>
          <a:ln>
            <a:noFill/>
          </a:ln>
          <a:effectLst>
            <a:glow rad="63500">
              <a:schemeClr val="accent3">
                <a:satMod val="175000"/>
                <a:alpha val="40000"/>
              </a:schemeClr>
            </a:glow>
          </a:effectLst>
          <a:scene3d>
            <a:camera prst="orthographicFront"/>
            <a:lightRig rig="flood" dir="t"/>
          </a:scene3d>
          <a:sp3d prstMaterial="metal">
            <a:bevelT prst="relaxedInset"/>
            <a:bevelB prst="relaxedInset"/>
          </a:sp3d>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sp3d extrusionH="76200" contourW="6350" prstMaterial="metal">
              <a:bevelT w="508000" h="127000" prst="convex"/>
              <a:bevelB w="254000" h="63500"/>
              <a:extrusionClr>
                <a:schemeClr val="accent6">
                  <a:lumMod val="20000"/>
                  <a:lumOff val="80000"/>
                </a:schemeClr>
              </a:extrusionClr>
            </a:sp3d>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spcBef>
                <a:spcPts val="600"/>
              </a:spcBef>
              <a:defRPr/>
            </a:pPr>
            <a:r>
              <a:rPr lang="en-US" sz="4600" b="1" dirty="0" smtClean="0">
                <a:ln>
                  <a:solidFill>
                    <a:srgbClr val="6600CC"/>
                  </a:solidFill>
                </a:ln>
                <a:solidFill>
                  <a:srgbClr val="6600CC"/>
                </a:solidFill>
                <a:effectLst>
                  <a:outerShdw blurRad="38100" dist="38100" dir="2700000" algn="tl">
                    <a:srgbClr val="000000">
                      <a:alpha val="43137"/>
                    </a:srgbClr>
                  </a:outerShdw>
                </a:effectLst>
              </a:rPr>
              <a:t>E-governance is the key word in every department of life. </a:t>
            </a:r>
          </a:p>
          <a:p>
            <a:pPr algn="ctr">
              <a:spcBef>
                <a:spcPts val="600"/>
              </a:spcBef>
              <a:defRPr/>
            </a:pPr>
            <a:r>
              <a:rPr lang="en-US" sz="4600" b="1" dirty="0" smtClean="0">
                <a:ln>
                  <a:solidFill>
                    <a:srgbClr val="6600CC"/>
                  </a:solidFill>
                </a:ln>
                <a:solidFill>
                  <a:srgbClr val="9900CC"/>
                </a:solidFill>
                <a:effectLst>
                  <a:outerShdw blurRad="38100" dist="38100" dir="2700000" algn="tl">
                    <a:srgbClr val="000000">
                      <a:alpha val="43137"/>
                    </a:srgbClr>
                  </a:outerShdw>
                </a:effectLst>
                <a:latin typeface="Bell MT" pitchFamily="18" charset="0"/>
              </a:rPr>
              <a:t>It </a:t>
            </a:r>
            <a:r>
              <a:rPr lang="en-US" sz="4600" b="1" dirty="0" smtClean="0">
                <a:ln>
                  <a:solidFill>
                    <a:srgbClr val="6600CC"/>
                  </a:solidFill>
                </a:ln>
                <a:solidFill>
                  <a:srgbClr val="FF0000"/>
                </a:solidFill>
                <a:effectLst>
                  <a:outerShdw blurRad="38100" dist="38100" dir="2700000" algn="tl">
                    <a:srgbClr val="000000">
                      <a:alpha val="43137"/>
                    </a:srgbClr>
                  </a:outerShdw>
                </a:effectLst>
                <a:latin typeface="Bell MT" pitchFamily="18" charset="0"/>
              </a:rPr>
              <a:t>increases productivity</a:t>
            </a:r>
            <a:r>
              <a:rPr lang="en-US" sz="4600" b="1" dirty="0" smtClean="0">
                <a:ln>
                  <a:solidFill>
                    <a:srgbClr val="6600CC"/>
                  </a:solidFill>
                </a:ln>
                <a:solidFill>
                  <a:srgbClr val="9900CC"/>
                </a:solidFill>
                <a:effectLst>
                  <a:outerShdw blurRad="38100" dist="38100" dir="2700000" algn="tl">
                    <a:srgbClr val="000000">
                      <a:alpha val="43137"/>
                    </a:srgbClr>
                  </a:outerShdw>
                </a:effectLst>
                <a:latin typeface="Bell MT" pitchFamily="18" charset="0"/>
              </a:rPr>
              <a:t>, </a:t>
            </a:r>
          </a:p>
          <a:p>
            <a:pPr algn="ctr">
              <a:spcBef>
                <a:spcPts val="600"/>
              </a:spcBef>
              <a:defRPr/>
            </a:pPr>
            <a:r>
              <a:rPr lang="en-US" sz="4600" b="1" dirty="0" smtClean="0">
                <a:ln>
                  <a:solidFill>
                    <a:srgbClr val="6600CC"/>
                  </a:solidFill>
                </a:ln>
                <a:solidFill>
                  <a:schemeClr val="accent2"/>
                </a:solidFill>
                <a:effectLst>
                  <a:outerShdw blurRad="38100" dist="38100" dir="2700000" algn="tl">
                    <a:srgbClr val="000000">
                      <a:alpha val="43137"/>
                    </a:srgbClr>
                  </a:outerShdw>
                </a:effectLst>
                <a:latin typeface="Bell MT" pitchFamily="18" charset="0"/>
              </a:rPr>
              <a:t>enhances transparency &amp;  accountability</a:t>
            </a:r>
          </a:p>
          <a:p>
            <a:pPr algn="ctr">
              <a:spcBef>
                <a:spcPts val="600"/>
              </a:spcBef>
              <a:defRPr/>
            </a:pPr>
            <a:r>
              <a:rPr lang="en-US" sz="4600" b="1" dirty="0" smtClean="0">
                <a:ln>
                  <a:solidFill>
                    <a:srgbClr val="6600CC"/>
                  </a:solidFill>
                </a:ln>
                <a:solidFill>
                  <a:srgbClr val="9900CC"/>
                </a:solidFill>
                <a:effectLst>
                  <a:outerShdw blurRad="38100" dist="38100" dir="2700000" algn="tl">
                    <a:srgbClr val="000000">
                      <a:alpha val="43137"/>
                    </a:srgbClr>
                  </a:outerShdw>
                </a:effectLst>
                <a:latin typeface="Bell MT" pitchFamily="18" charset="0"/>
              </a:rPr>
              <a:t>and </a:t>
            </a:r>
            <a:r>
              <a:rPr lang="en-US" sz="4600" b="1" dirty="0" smtClean="0">
                <a:ln>
                  <a:solidFill>
                    <a:srgbClr val="6600CC"/>
                  </a:solidFill>
                </a:ln>
                <a:solidFill>
                  <a:srgbClr val="006600"/>
                </a:solidFill>
                <a:effectLst>
                  <a:outerShdw blurRad="38100" dist="38100" dir="2700000" algn="tl">
                    <a:srgbClr val="000000">
                      <a:alpha val="43137"/>
                    </a:srgbClr>
                  </a:outerShdw>
                </a:effectLst>
                <a:latin typeface="Bell MT" pitchFamily="18" charset="0"/>
              </a:rPr>
              <a:t>reduces red </a:t>
            </a:r>
            <a:r>
              <a:rPr lang="en-US" sz="4600" b="1" dirty="0" err="1" smtClean="0">
                <a:ln>
                  <a:solidFill>
                    <a:srgbClr val="6600CC"/>
                  </a:solidFill>
                </a:ln>
                <a:solidFill>
                  <a:srgbClr val="006600"/>
                </a:solidFill>
                <a:effectLst>
                  <a:outerShdw blurRad="38100" dist="38100" dir="2700000" algn="tl">
                    <a:srgbClr val="000000">
                      <a:alpha val="43137"/>
                    </a:srgbClr>
                  </a:outerShdw>
                </a:effectLst>
                <a:latin typeface="Bell MT" pitchFamily="18" charset="0"/>
              </a:rPr>
              <a:t>tapism</a:t>
            </a:r>
            <a:r>
              <a:rPr lang="en-US" sz="4600" b="1" dirty="0" smtClean="0">
                <a:ln>
                  <a:solidFill>
                    <a:srgbClr val="6600CC"/>
                  </a:solidFill>
                </a:ln>
                <a:solidFill>
                  <a:srgbClr val="006600"/>
                </a:solidFill>
                <a:effectLst>
                  <a:outerShdw blurRad="38100" dist="38100" dir="2700000" algn="tl">
                    <a:srgbClr val="000000">
                      <a:alpha val="43137"/>
                    </a:srgbClr>
                  </a:outerShdw>
                </a:effectLst>
                <a:latin typeface="Bell MT" pitchFamily="18" charset="0"/>
              </a:rPr>
              <a:t> &amp; corruption </a:t>
            </a:r>
          </a:p>
          <a:p>
            <a:pPr algn="ctr">
              <a:spcBef>
                <a:spcPts val="600"/>
              </a:spcBef>
              <a:defRPr/>
            </a:pPr>
            <a:r>
              <a:rPr lang="en-US" sz="4600" b="1" dirty="0" smtClean="0">
                <a:ln>
                  <a:solidFill>
                    <a:srgbClr val="6600CC"/>
                  </a:solidFill>
                </a:ln>
                <a:solidFill>
                  <a:srgbClr val="9900CC"/>
                </a:solidFill>
                <a:effectLst>
                  <a:outerShdw blurRad="38100" dist="38100" dir="2700000" algn="tl">
                    <a:srgbClr val="000000">
                      <a:alpha val="43137"/>
                    </a:srgbClr>
                  </a:outerShdw>
                </a:effectLst>
                <a:latin typeface="Bell MT" pitchFamily="18" charset="0"/>
              </a:rPr>
              <a:t>in </a:t>
            </a:r>
            <a:r>
              <a:rPr lang="en-US" sz="4600" b="1" dirty="0" smtClean="0">
                <a:ln>
                  <a:solidFill>
                    <a:srgbClr val="6600CC"/>
                  </a:solidFill>
                </a:ln>
                <a:solidFill>
                  <a:srgbClr val="A50021"/>
                </a:solidFill>
                <a:effectLst>
                  <a:outerShdw blurRad="38100" dist="38100" dir="2700000" algn="tl">
                    <a:srgbClr val="000000">
                      <a:alpha val="43137"/>
                    </a:srgbClr>
                  </a:outerShdw>
                </a:effectLst>
                <a:latin typeface="Bell MT" pitchFamily="18" charset="0"/>
              </a:rPr>
              <a:t>administration.</a:t>
            </a:r>
            <a:endParaRPr lang="en-US" sz="4600" b="1" dirty="0" smtClean="0">
              <a:ln>
                <a:solidFill>
                  <a:srgbClr val="6600CC"/>
                </a:solidFill>
              </a:ln>
              <a:solidFill>
                <a:srgbClr val="0033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90690"/>
            <a:ext cx="8458200" cy="5909310"/>
          </a:xfrm>
          <a:prstGeom prst="rect">
            <a:avLst/>
          </a:prstGeom>
          <a:solidFill>
            <a:schemeClr val="bg1">
              <a:lumMod val="65000"/>
            </a:schemeClr>
          </a:solidFill>
          <a:scene3d>
            <a:camera prst="orthographicFront"/>
            <a:lightRig rig="freezing" dir="t"/>
          </a:scene3d>
          <a:sp3d extrusionH="76200" prstMaterial="legacyWireframe">
            <a:bevelT w="152400" h="50800" prst="softRound"/>
            <a:bevelB w="152400" h="50800" prst="softRound"/>
            <a:extrusionClr>
              <a:schemeClr val="tx1"/>
            </a:extrusionClr>
          </a:sp3d>
        </p:spPr>
        <p:txBody>
          <a:bodyPr wrap="square">
            <a:spAutoFit/>
            <a:sp3d extrusionH="57150" contourW="12700" prstMaterial="matte">
              <a:bevelT w="114300" h="38100"/>
              <a:bevelB w="50800"/>
              <a:extrusionClr>
                <a:schemeClr val="accent2">
                  <a:lumMod val="75000"/>
                </a:schemeClr>
              </a:extrusionClr>
              <a:contourClr>
                <a:schemeClr val="tx1">
                  <a:lumMod val="65000"/>
                  <a:lumOff val="35000"/>
                </a:schemeClr>
              </a:contourClr>
            </a:sp3d>
          </a:bodyPr>
          <a:lstStyle/>
          <a:p>
            <a:pPr algn="just"/>
            <a:r>
              <a:rPr lang="en-US" sz="42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More than </a:t>
            </a:r>
            <a:r>
              <a:rPr lang="en-US" sz="4200" b="1" dirty="0" smtClean="0">
                <a:ln w="19050">
                  <a:solidFill>
                    <a:schemeClr val="tx2"/>
                  </a:solidFill>
                  <a:prstDash val="solid"/>
                </a:ln>
                <a:solidFill>
                  <a:srgbClr val="008000"/>
                </a:solidFill>
                <a:effectLst>
                  <a:outerShdw blurRad="38100" dist="38100" dir="2700000" algn="tl">
                    <a:srgbClr val="000000">
                      <a:alpha val="43137"/>
                    </a:srgbClr>
                  </a:outerShdw>
                </a:effectLst>
              </a:rPr>
              <a:t>8000 Courts </a:t>
            </a:r>
            <a:r>
              <a:rPr lang="en-US" sz="42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have secured their presence on the</a:t>
            </a:r>
            <a:r>
              <a:rPr lang="en-US" sz="4200" b="1" dirty="0" smtClean="0">
                <a:solidFill>
                  <a:schemeClr val="accent1">
                    <a:lumMod val="75000"/>
                  </a:schemeClr>
                </a:solidFill>
                <a:effectLst>
                  <a:outerShdw blurRad="38100" dist="38100" dir="2700000" algn="tl">
                    <a:srgbClr val="000000">
                      <a:alpha val="43137"/>
                    </a:srgbClr>
                  </a:outerShdw>
                </a:effectLst>
              </a:rPr>
              <a:t> e-Courts National portal (ecourts.gov.in) </a:t>
            </a:r>
            <a:r>
              <a:rPr lang="en-US" sz="4200" b="1" dirty="0" smtClean="0">
                <a:solidFill>
                  <a:srgbClr val="FF0000"/>
                </a:solidFill>
                <a:effectLst>
                  <a:outerShdw blurRad="38100" dist="38100" dir="2700000" algn="tl">
                    <a:srgbClr val="000000">
                      <a:alpha val="43137"/>
                    </a:srgbClr>
                  </a:outerShdw>
                </a:effectLst>
              </a:rPr>
              <a:t>which provides </a:t>
            </a:r>
            <a:r>
              <a:rPr lang="en-US" sz="4200" b="1" dirty="0" smtClean="0">
                <a:solidFill>
                  <a:schemeClr val="bg2">
                    <a:lumMod val="25000"/>
                  </a:schemeClr>
                </a:solidFill>
                <a:effectLst>
                  <a:outerShdw blurRad="38100" dist="38100" dir="2700000" algn="tl">
                    <a:srgbClr val="000000">
                      <a:alpha val="43137"/>
                    </a:srgbClr>
                  </a:outerShdw>
                </a:effectLst>
              </a:rPr>
              <a:t>cause-list,</a:t>
            </a:r>
            <a:r>
              <a:rPr lang="en-US" sz="4200" b="1" dirty="0" smtClean="0">
                <a:solidFill>
                  <a:schemeClr val="accent1">
                    <a:lumMod val="75000"/>
                  </a:schemeClr>
                </a:solidFill>
                <a:effectLst>
                  <a:outerShdw blurRad="38100" dist="38100" dir="2700000" algn="tl">
                    <a:srgbClr val="000000">
                      <a:alpha val="43137"/>
                    </a:srgbClr>
                  </a:outerShdw>
                </a:effectLst>
              </a:rPr>
              <a:t> </a:t>
            </a:r>
            <a:r>
              <a:rPr lang="en-US" sz="4200" b="1" dirty="0" smtClean="0">
                <a:solidFill>
                  <a:srgbClr val="00B050"/>
                </a:solidFill>
                <a:effectLst>
                  <a:outerShdw blurRad="38100" dist="38100" dir="2700000" algn="tl">
                    <a:srgbClr val="000000">
                      <a:alpha val="43137"/>
                    </a:srgbClr>
                  </a:outerShdw>
                </a:effectLst>
              </a:rPr>
              <a:t>case status information </a:t>
            </a:r>
            <a:r>
              <a:rPr lang="en-US" sz="4200" b="1" dirty="0" smtClean="0">
                <a:effectLst>
                  <a:outerShdw blurRad="38100" dist="38100" dir="2700000" algn="tl">
                    <a:srgbClr val="000000">
                      <a:alpha val="43137"/>
                    </a:srgbClr>
                  </a:outerShdw>
                </a:effectLst>
              </a:rPr>
              <a:t>in respect of more than 2.5 crore cases (pending &amp; decided) </a:t>
            </a:r>
            <a:r>
              <a:rPr lang="en-US" sz="42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and has sometimes reached </a:t>
            </a:r>
            <a:r>
              <a:rPr lang="en-US" sz="4200" b="1" dirty="0" smtClean="0">
                <a:solidFill>
                  <a:schemeClr val="accent6">
                    <a:lumMod val="75000"/>
                  </a:schemeClr>
                </a:solidFill>
                <a:effectLst>
                  <a:outerShdw blurRad="38100" dist="38100" dir="2700000" algn="tl">
                    <a:srgbClr val="000000">
                      <a:alpha val="43137"/>
                    </a:srgbClr>
                  </a:outerShdw>
                </a:effectLst>
              </a:rPr>
              <a:t>daily ‘hits’ in excess of 7 lakhs </a:t>
            </a:r>
            <a:r>
              <a:rPr lang="en-US" sz="4200" b="1" spc="50" dirty="0" smtClean="0">
                <a:ln w="11430">
                  <a:noFill/>
                </a:ln>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which is growing exponentially every week. </a:t>
            </a:r>
            <a:endParaRPr lang="en-US" sz="4200" b="1" spc="50" dirty="0">
              <a:ln w="11430">
                <a:noFill/>
              </a:ln>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571191"/>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9144000" cy="535424"/>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lIns="103526" tIns="51763" rIns="103526" bIns="51763">
            <a:spAutoFit/>
          </a:bodyPr>
          <a:lstStyle/>
          <a:p>
            <a:pPr defTabSz="1228653" fontAlgn="auto">
              <a:spcBef>
                <a:spcPts val="0"/>
              </a:spcBef>
              <a:spcAft>
                <a:spcPts val="0"/>
              </a:spcAft>
              <a:defRPr/>
            </a:pPr>
            <a:r>
              <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Bitstream Vera Serif" pitchFamily="18" charset="0"/>
              </a:rPr>
              <a:t>SERVICES</a:t>
            </a:r>
          </a:p>
        </p:txBody>
      </p:sp>
      <p:pic>
        <p:nvPicPr>
          <p:cNvPr id="17412" name="Picture 3" descr="C:\Documents and Settings\VIRU\Desktop\njdg\6_1services.png"/>
          <p:cNvPicPr>
            <a:picLocks noChangeAspect="1" noChangeArrowheads="1"/>
          </p:cNvPicPr>
          <p:nvPr/>
        </p:nvPicPr>
        <p:blipFill>
          <a:blip r:embed="rId2" cstate="print"/>
          <a:srcRect/>
          <a:stretch>
            <a:fillRect/>
          </a:stretch>
        </p:blipFill>
        <p:spPr bwMode="auto">
          <a:xfrm>
            <a:off x="175948" y="641238"/>
            <a:ext cx="8841052" cy="5983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3"/>
          <p:cNvPicPr>
            <a:picLocks noGrp="1" noChangeAspect="1" noChangeArrowheads="1"/>
          </p:cNvPicPr>
          <p:nvPr>
            <p:ph/>
          </p:nvPr>
        </p:nvPicPr>
        <p:blipFill>
          <a:blip r:embed="rId3" cstate="print"/>
          <a:stretch>
            <a:fillRect/>
          </a:stretch>
        </p:blipFill>
        <p:spPr>
          <a:xfrm>
            <a:off x="228600" y="-19634"/>
            <a:ext cx="8686800" cy="6823406"/>
          </a:xfrm>
          <a:noFill/>
          <a:ln/>
        </p:spPr>
      </p:pic>
      <p:sp>
        <p:nvSpPr>
          <p:cNvPr id="8196" name="Text Box 4"/>
          <p:cNvSpPr txBox="1">
            <a:spLocks noChangeArrowheads="1"/>
          </p:cNvSpPr>
          <p:nvPr/>
        </p:nvSpPr>
        <p:spPr bwMode="auto">
          <a:xfrm>
            <a:off x="0" y="990600"/>
            <a:ext cx="9144000" cy="1015663"/>
          </a:xfrm>
          <a:prstGeom prst="rect">
            <a:avLst/>
          </a:prstGeom>
          <a:noFill/>
          <a:ln w="9525">
            <a:noFill/>
            <a:miter lim="800000"/>
            <a:headEnd/>
            <a:tailEnd/>
          </a:ln>
          <a:effectLst/>
        </p:spPr>
        <p:txBody>
          <a:bodyPr>
            <a:spAutoFit/>
            <a:scene3d>
              <a:camera prst="orthographicFront"/>
              <a:lightRig rig="threePt" dir="t"/>
            </a:scene3d>
            <a:sp3d extrusionH="57150">
              <a:bevelT w="57150" h="38100" prst="artDeco"/>
              <a:bevelB w="57150" h="38100" prst="artDeco"/>
            </a:sp3d>
          </a:bodyPr>
          <a:lstStyle/>
          <a:p>
            <a:pPr algn="ctr">
              <a:spcBef>
                <a:spcPct val="50000"/>
              </a:spcBef>
            </a:pPr>
            <a:r>
              <a:rPr lang="en-IN" sz="2000" b="1" dirty="0">
                <a:solidFill>
                  <a:srgbClr val="FF0000"/>
                </a:solidFill>
                <a:effectLst>
                  <a:outerShdw blurRad="38100" dist="38100" dir="2700000" algn="tl">
                    <a:srgbClr val="008000">
                      <a:alpha val="43000"/>
                    </a:srgbClr>
                  </a:outerShdw>
                </a:effectLst>
                <a:latin typeface="Batang" pitchFamily="18" charset="-127"/>
              </a:rPr>
              <a:t>The competitor may be litigants - accused</a:t>
            </a:r>
            <a:r>
              <a:rPr lang="en-IN" sz="2000" b="1" dirty="0" smtClean="0">
                <a:solidFill>
                  <a:srgbClr val="FF0000"/>
                </a:solidFill>
                <a:effectLst>
                  <a:outerShdw blurRad="38100" dist="38100" dir="2700000" algn="tl">
                    <a:srgbClr val="008000">
                      <a:alpha val="43000"/>
                    </a:srgbClr>
                  </a:outerShdw>
                </a:effectLst>
                <a:latin typeface="Batang" pitchFamily="18" charset="-127"/>
              </a:rPr>
              <a:t> or member </a:t>
            </a:r>
            <a:r>
              <a:rPr lang="en-IN" sz="2000" b="1" dirty="0">
                <a:solidFill>
                  <a:srgbClr val="FF0000"/>
                </a:solidFill>
                <a:effectLst>
                  <a:outerShdw blurRad="38100" dist="38100" dir="2700000" algn="tl">
                    <a:srgbClr val="008000">
                      <a:alpha val="43000"/>
                    </a:srgbClr>
                  </a:outerShdw>
                </a:effectLst>
                <a:latin typeface="Batang" pitchFamily="18" charset="-127"/>
              </a:rPr>
              <a:t>of the bar - </a:t>
            </a:r>
            <a:r>
              <a:rPr lang="en-IN" sz="2000" b="1" dirty="0" smtClean="0">
                <a:solidFill>
                  <a:srgbClr val="FF0000"/>
                </a:solidFill>
                <a:effectLst>
                  <a:outerShdw blurRad="38100" dist="38100" dir="2700000" algn="tl">
                    <a:srgbClr val="008000">
                      <a:alpha val="43000"/>
                    </a:srgbClr>
                  </a:outerShdw>
                </a:effectLst>
                <a:latin typeface="Batang" pitchFamily="18" charset="-127"/>
              </a:rPr>
              <a:t>may </a:t>
            </a:r>
            <a:r>
              <a:rPr lang="en-IN" sz="2000" b="1" dirty="0">
                <a:solidFill>
                  <a:srgbClr val="FF0000"/>
                </a:solidFill>
                <a:effectLst>
                  <a:outerShdw blurRad="38100" dist="38100" dir="2700000" algn="tl">
                    <a:srgbClr val="008000">
                      <a:alpha val="43000"/>
                    </a:srgbClr>
                  </a:outerShdw>
                </a:effectLst>
                <a:latin typeface="Batang" pitchFamily="18" charset="-127"/>
              </a:rPr>
              <a:t>be well </a:t>
            </a:r>
            <a:r>
              <a:rPr lang="en-IN" sz="2000" b="1" dirty="0" smtClean="0">
                <a:solidFill>
                  <a:srgbClr val="FF0000"/>
                </a:solidFill>
                <a:effectLst>
                  <a:outerShdw blurRad="38100" dist="38100" dir="2700000" algn="tl">
                    <a:srgbClr val="008000">
                      <a:alpha val="43000"/>
                    </a:srgbClr>
                  </a:outerShdw>
                </a:effectLst>
                <a:latin typeface="Batang" pitchFamily="18" charset="-127"/>
              </a:rPr>
              <a:t>equipped &amp; well </a:t>
            </a:r>
            <a:r>
              <a:rPr lang="en-IN" sz="2000" b="1" dirty="0">
                <a:solidFill>
                  <a:srgbClr val="FF0000"/>
                </a:solidFill>
                <a:effectLst>
                  <a:outerShdw blurRad="38100" dist="38100" dir="2700000" algn="tl">
                    <a:srgbClr val="008000">
                      <a:alpha val="43000"/>
                    </a:srgbClr>
                  </a:outerShdw>
                </a:effectLst>
                <a:latin typeface="Batang" pitchFamily="18" charset="-127"/>
              </a:rPr>
              <a:t>trained, </a:t>
            </a:r>
            <a:r>
              <a:rPr lang="en-IN" sz="2000" b="1" dirty="0" smtClean="0">
                <a:solidFill>
                  <a:srgbClr val="FF0000"/>
                </a:solidFill>
                <a:effectLst>
                  <a:outerShdw blurRad="38100" dist="38100" dir="2700000" algn="tl">
                    <a:srgbClr val="008000">
                      <a:alpha val="43000"/>
                    </a:srgbClr>
                  </a:outerShdw>
                </a:effectLst>
                <a:latin typeface="Batang" pitchFamily="18" charset="-127"/>
              </a:rPr>
              <a:t>we must </a:t>
            </a:r>
            <a:r>
              <a:rPr lang="en-IN" sz="2000" b="1" dirty="0">
                <a:solidFill>
                  <a:srgbClr val="FF0000"/>
                </a:solidFill>
                <a:effectLst>
                  <a:outerShdw blurRad="38100" dist="38100" dir="2700000" algn="tl">
                    <a:srgbClr val="008000">
                      <a:alpha val="43000"/>
                    </a:srgbClr>
                  </a:outerShdw>
                </a:effectLst>
                <a:latin typeface="Batang" pitchFamily="18" charset="-127"/>
              </a:rPr>
              <a:t>able to </a:t>
            </a:r>
            <a:r>
              <a:rPr lang="en-IN" sz="2000" b="1" dirty="0" smtClean="0">
                <a:solidFill>
                  <a:srgbClr val="FF0000"/>
                </a:solidFill>
                <a:effectLst>
                  <a:outerShdw blurRad="38100" dist="38100" dir="2700000" algn="tl">
                    <a:srgbClr val="008000">
                      <a:alpha val="43000"/>
                    </a:srgbClr>
                  </a:outerShdw>
                </a:effectLst>
                <a:latin typeface="Batang" pitchFamily="18" charset="-127"/>
              </a:rPr>
              <a:t>cope up with </a:t>
            </a:r>
            <a:r>
              <a:rPr lang="en-IN" sz="2000" b="1" dirty="0">
                <a:solidFill>
                  <a:srgbClr val="FF0000"/>
                </a:solidFill>
                <a:effectLst>
                  <a:outerShdw blurRad="38100" dist="38100" dir="2700000" algn="tl">
                    <a:srgbClr val="008000">
                      <a:alpha val="43000"/>
                    </a:srgbClr>
                  </a:outerShdw>
                </a:effectLst>
                <a:latin typeface="Batang" pitchFamily="18" charset="-127"/>
              </a:rPr>
              <a:t>their </a:t>
            </a:r>
            <a:r>
              <a:rPr lang="en-IN" sz="2000" b="1" dirty="0" smtClean="0">
                <a:solidFill>
                  <a:srgbClr val="FF0000"/>
                </a:solidFill>
                <a:effectLst>
                  <a:outerShdw blurRad="38100" dist="38100" dir="2700000" algn="tl">
                    <a:srgbClr val="008000">
                      <a:alpha val="43000"/>
                    </a:srgbClr>
                  </a:outerShdw>
                </a:effectLst>
                <a:latin typeface="Batang" pitchFamily="18" charset="-127"/>
              </a:rPr>
              <a:t>standard </a:t>
            </a:r>
            <a:r>
              <a:rPr lang="en-IN" sz="2000" b="1" dirty="0">
                <a:solidFill>
                  <a:srgbClr val="FF0000"/>
                </a:solidFill>
                <a:effectLst>
                  <a:outerShdw blurRad="38100" dist="38100" dir="2700000" algn="tl">
                    <a:srgbClr val="008000">
                      <a:alpha val="43000"/>
                    </a:srgbClr>
                  </a:outerShdw>
                </a:effectLst>
                <a:latin typeface="Batang" pitchFamily="18" charset="-127"/>
              </a:rPr>
              <a:t>to find out the </a:t>
            </a:r>
            <a:r>
              <a:rPr lang="en-IN" sz="2000" b="1" dirty="0" smtClean="0">
                <a:solidFill>
                  <a:srgbClr val="FF0000"/>
                </a:solidFill>
                <a:effectLst>
                  <a:outerShdw blurRad="38100" dist="38100" dir="2700000" algn="tl">
                    <a:srgbClr val="008000">
                      <a:alpha val="43000"/>
                    </a:srgbClr>
                  </a:outerShdw>
                </a:effectLst>
                <a:latin typeface="Batang" pitchFamily="18" charset="-127"/>
              </a:rPr>
              <a:t>truth from evidence with help of technology</a:t>
            </a:r>
            <a:endParaRPr lang="en-IN" sz="2000" b="1" dirty="0">
              <a:solidFill>
                <a:srgbClr val="FF0000"/>
              </a:solidFill>
              <a:effectLst>
                <a:outerShdw blurRad="38100" dist="38100" dir="2700000" algn="tl">
                  <a:srgbClr val="008000">
                    <a:alpha val="43000"/>
                  </a:srgbClr>
                </a:outerShdw>
              </a:effectLst>
              <a:latin typeface="Batang" pitchFamily="18" charset="-127"/>
            </a:endParaRPr>
          </a:p>
        </p:txBody>
      </p:sp>
    </p:spTree>
    <p:extLst>
      <p:ext uri="{BB962C8B-B14F-4D97-AF65-F5344CB8AC3E}">
        <p14:creationId xmlns:p14="http://schemas.microsoft.com/office/powerpoint/2010/main" xmlns="" val="21783274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571191"/>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9144000" cy="535424"/>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lIns="103526" tIns="51763" rIns="103526" bIns="51763">
            <a:spAutoFit/>
          </a:bodyPr>
          <a:lstStyle/>
          <a:p>
            <a:pPr defTabSz="1228653" fontAlgn="auto">
              <a:spcBef>
                <a:spcPts val="0"/>
              </a:spcBef>
              <a:spcAft>
                <a:spcPts val="0"/>
              </a:spcAft>
              <a:defRPr/>
            </a:pPr>
            <a:r>
              <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Bitstream Vera Serif" pitchFamily="18" charset="0"/>
              </a:rPr>
              <a:t>SERVICES</a:t>
            </a:r>
          </a:p>
        </p:txBody>
      </p:sp>
      <p:pic>
        <p:nvPicPr>
          <p:cNvPr id="18436" name="Picture 2" descr="C:\Documents and Settings\VIRU\Desktop\njdg\6_2case.png"/>
          <p:cNvPicPr>
            <a:picLocks noChangeAspect="1" noChangeArrowheads="1"/>
          </p:cNvPicPr>
          <p:nvPr/>
        </p:nvPicPr>
        <p:blipFill>
          <a:blip r:embed="rId2" cstate="print"/>
          <a:srcRect/>
          <a:stretch>
            <a:fillRect/>
          </a:stretch>
        </p:blipFill>
        <p:spPr bwMode="auto">
          <a:xfrm>
            <a:off x="0" y="740500"/>
            <a:ext cx="9144000" cy="590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571191"/>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9144000" cy="535424"/>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lIns="103526" tIns="51763" rIns="103526" bIns="51763">
            <a:spAutoFit/>
          </a:bodyPr>
          <a:lstStyle/>
          <a:p>
            <a:pPr defTabSz="1228653" fontAlgn="auto">
              <a:spcBef>
                <a:spcPts val="0"/>
              </a:spcBef>
              <a:spcAft>
                <a:spcPts val="0"/>
              </a:spcAft>
              <a:defRPr/>
            </a:pPr>
            <a:r>
              <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Bitstream Vera Serif" pitchFamily="18" charset="0"/>
              </a:rPr>
              <a:t>SERVICES</a:t>
            </a:r>
          </a:p>
        </p:txBody>
      </p:sp>
      <p:pic>
        <p:nvPicPr>
          <p:cNvPr id="19460" name="Picture 2" descr="C:\Documents and Settings\VIRU\Desktop\njdg\6_3_Case_wisestatus.png"/>
          <p:cNvPicPr>
            <a:picLocks noChangeAspect="1" noChangeArrowheads="1"/>
          </p:cNvPicPr>
          <p:nvPr/>
        </p:nvPicPr>
        <p:blipFill>
          <a:blip r:embed="rId2" cstate="print"/>
          <a:srcRect/>
          <a:stretch>
            <a:fillRect/>
          </a:stretch>
        </p:blipFill>
        <p:spPr bwMode="auto">
          <a:xfrm>
            <a:off x="254000" y="749804"/>
            <a:ext cx="8763000" cy="5894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75146"/>
            <a:ext cx="6858000" cy="830997"/>
          </a:xfrm>
          <a:prstGeom prst="rect">
            <a:avLst/>
          </a:prstGeom>
          <a:scene3d>
            <a:camera prst="obliqueTopLeft"/>
            <a:lightRig rig="threePt" dir="t"/>
          </a:scene3d>
        </p:spPr>
        <p:txBody>
          <a:bodyPr wrap="square">
            <a:spAutoFit/>
          </a:bodyPr>
          <a:lstStyle/>
          <a:p>
            <a:pPr algn="just"/>
            <a:endParaRPr lang="en-US" sz="4800" dirty="0"/>
          </a:p>
        </p:txBody>
      </p:sp>
      <p:sp>
        <p:nvSpPr>
          <p:cNvPr id="4" name="Rectangle 3"/>
          <p:cNvSpPr/>
          <p:nvPr/>
        </p:nvSpPr>
        <p:spPr>
          <a:xfrm>
            <a:off x="228600" y="415290"/>
            <a:ext cx="8686800" cy="5909310"/>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threePt" dir="t"/>
            </a:scene3d>
            <a:sp3d extrusionH="57150">
              <a:bevelT w="38100" h="38100" prst="convex"/>
              <a:bevelB w="38100" h="38100"/>
            </a:sp3d>
          </a:bodyPr>
          <a:lstStyle/>
          <a:p>
            <a:pPr algn="ctr"/>
            <a:r>
              <a:rPr lang="en-US" sz="4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chemeClr val="tx2">
                      <a:alpha val="43000"/>
                    </a:schemeClr>
                  </a:outerShdw>
                </a:effectLst>
              </a:rPr>
              <a:t>The </a:t>
            </a:r>
            <a:r>
              <a:rPr lang="en-US" sz="4200" b="1" dirty="0" smtClean="0">
                <a:ln w="17780" cmpd="sng">
                  <a:solidFill>
                    <a:schemeClr val="accent1"/>
                  </a:solidFill>
                  <a:prstDash val="solid"/>
                  <a:miter lim="800000"/>
                </a:ln>
                <a:solidFill>
                  <a:srgbClr val="FF0000"/>
                </a:solidFill>
                <a:effectLst>
                  <a:glow rad="101600">
                    <a:srgbClr val="FFFF00">
                      <a:alpha val="75000"/>
                    </a:srgbClr>
                  </a:glow>
                  <a:outerShdw blurRad="38100" dist="38100" dir="2700000" algn="tl">
                    <a:schemeClr val="tx2">
                      <a:alpha val="43000"/>
                    </a:schemeClr>
                  </a:outerShdw>
                </a:effectLst>
              </a:rPr>
              <a:t>e-Courts National portal</a:t>
            </a:r>
          </a:p>
          <a:p>
            <a:pPr algn="ctr"/>
            <a:r>
              <a:rPr lang="en-US" sz="4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chemeClr val="tx2">
                      <a:alpha val="43000"/>
                    </a:schemeClr>
                  </a:outerShdw>
                </a:effectLst>
              </a:rPr>
              <a:t>of the e-Courts project showcases the</a:t>
            </a:r>
          </a:p>
          <a:p>
            <a:pPr algn="ctr"/>
            <a:r>
              <a:rPr lang="en-US" sz="4200" b="1" dirty="0" smtClean="0">
                <a:ln w="17780" cmpd="sng">
                  <a:solidFill>
                    <a:schemeClr val="accent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chemeClr val="tx2">
                      <a:alpha val="43000"/>
                    </a:schemeClr>
                  </a:outerShdw>
                </a:effectLst>
              </a:rPr>
              <a:t>National Judicial Data Grid</a:t>
            </a:r>
          </a:p>
          <a:p>
            <a:pPr algn="ctr"/>
            <a:r>
              <a:rPr lang="en-US" sz="4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chemeClr val="tx2">
                      <a:alpha val="43000"/>
                    </a:schemeClr>
                  </a:outerShdw>
                </a:effectLst>
              </a:rPr>
              <a:t>which also provides training material for Judicial Officers and staff and general information to the public and will eventually be a very powerful mode of </a:t>
            </a:r>
            <a:r>
              <a:rPr lang="en-US" sz="4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chemeClr val="tx2">
                      <a:alpha val="43000"/>
                    </a:schemeClr>
                  </a:outerShdw>
                </a:effectLst>
              </a:rPr>
              <a:t>communicating all aspects of judicial reforms.</a:t>
            </a:r>
            <a:endParaRPr lang="en-US" sz="4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chemeClr val="tx2">
                    <a:alpha val="43000"/>
                  </a:scheme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82225"/>
            <a:ext cx="8610600" cy="6370975"/>
          </a:xfrm>
          <a:prstGeom prst="rect">
            <a:avLst/>
          </a:prstGeom>
          <a:ln/>
          <a:scene3d>
            <a:camera prst="obliqueTopLeft"/>
            <a:lightRig rig="threePt" dir="t"/>
          </a:scene3d>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3400" spc="300" dirty="0" smtClean="0">
                <a:ln w="11430" cmpd="sng">
                  <a:solidFill>
                    <a:schemeClr val="accent1"/>
                  </a:solidFill>
                  <a:prstDash val="solid"/>
                  <a:miter lim="800000"/>
                </a:ln>
                <a:solidFill>
                  <a:srgbClr val="002060"/>
                </a:solidFill>
                <a:effectLst>
                  <a:glow rad="45500">
                    <a:schemeClr val="accent1">
                      <a:satMod val="220000"/>
                      <a:alpha val="35000"/>
                    </a:schemeClr>
                  </a:glow>
                  <a:outerShdw blurRad="38100" dist="38100" dir="2700000" algn="tl">
                    <a:srgbClr val="000000">
                      <a:alpha val="43137"/>
                    </a:srgbClr>
                  </a:outerShdw>
                </a:effectLst>
              </a:rPr>
              <a:t>Unified National Core CIS version 1.0 </a:t>
            </a:r>
            <a:r>
              <a:rPr lang="en-US" sz="3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of the </a:t>
            </a:r>
            <a:r>
              <a:rPr lang="en-US" sz="3400" b="1" spc="50" dirty="0" smtClean="0">
                <a:ln w="11430"/>
                <a:solidFill>
                  <a:srgbClr val="0070C0"/>
                </a:solidFill>
                <a:effectLst>
                  <a:outerShdw blurRad="38100" dist="38100" dir="2700000" algn="tl">
                    <a:srgbClr val="000000">
                      <a:alpha val="43137"/>
                    </a:srgbClr>
                  </a:outerShdw>
                </a:effectLst>
              </a:rPr>
              <a:t>Case Information Software </a:t>
            </a:r>
            <a:r>
              <a:rPr lang="en-US" sz="3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has been developed. This is in use in almost all States. The process of migration of old data  &amp; Data </a:t>
            </a:r>
            <a:r>
              <a:rPr lang="en-US" sz="34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entry of pending cases into </a:t>
            </a:r>
            <a:r>
              <a:rPr lang="en-US" sz="34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it is in progress and has </a:t>
            </a:r>
            <a:r>
              <a:rPr lang="en-US" sz="3400" dirty="0" smtClean="0">
                <a:ln w="19050">
                  <a:solidFill>
                    <a:schemeClr val="tx1"/>
                  </a:solidFill>
                  <a:prstDash val="solid"/>
                </a:ln>
                <a:solidFill>
                  <a:srgbClr val="00B050"/>
                </a:solidFill>
                <a:effectLst>
                  <a:outerShdw blurRad="38100" dist="38100" dir="2700000" algn="tl">
                    <a:srgbClr val="000000">
                      <a:alpha val="43137"/>
                    </a:srgbClr>
                  </a:outerShdw>
                </a:effectLst>
              </a:rPr>
              <a:t>reached an advanced stage of completion</a:t>
            </a:r>
            <a:r>
              <a:rPr lang="en-US" sz="3400" b="1" dirty="0" smtClean="0">
                <a:ln w="19050">
                  <a:solidFill>
                    <a:schemeClr val="tx1"/>
                  </a:solidFill>
                  <a:prstDash val="solid"/>
                </a:ln>
                <a:solidFill>
                  <a:srgbClr val="00B050"/>
                </a:solidFill>
                <a:effectLst>
                  <a:outerShdw blurRad="38100" dist="38100" dir="2700000" algn="tl">
                    <a:srgbClr val="000000">
                      <a:alpha val="43137"/>
                    </a:srgbClr>
                  </a:outerShdw>
                </a:effectLst>
              </a:rPr>
              <a:t>. </a:t>
            </a:r>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Entry of case data is complete in some States, while adequate progress has been made in other States. On completion of data entry, </a:t>
            </a:r>
            <a:r>
              <a:rPr lang="en-US" sz="3400" b="1" dirty="0" smtClean="0">
                <a:ln w="17780" cmpd="sng">
                  <a:solidFill>
                    <a:schemeClr val="accent4">
                      <a:lumMod val="60000"/>
                      <a:lumOff val="40000"/>
                    </a:schemeClr>
                  </a:solidFill>
                  <a:prstDash val="solid"/>
                  <a:miter lim="800000"/>
                </a:ln>
                <a:solidFill>
                  <a:schemeClr val="tx1"/>
                </a:solidFill>
                <a:effectLst>
                  <a:outerShdw blurRad="38100" dist="38100" dir="2700000" algn="tl">
                    <a:srgbClr val="000000">
                      <a:alpha val="43137"/>
                    </a:srgbClr>
                  </a:outerShdw>
                </a:effectLst>
              </a:rPr>
              <a:t>every litigant can access information about his/her case from the e-Courts National portal.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5847755"/>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threePt" dir="t"/>
            </a:scene3d>
            <a:sp3d extrusionH="57150">
              <a:bevelT w="38100" h="38100" prst="convex"/>
            </a:sp3d>
          </a:bodyPr>
          <a:lstStyle/>
          <a:p>
            <a:r>
              <a:rPr lang="en-US" sz="3400" b="1"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outerShdw blurRad="38100" dist="38100" dir="2700000" algn="tl">
                    <a:srgbClr val="000000">
                      <a:alpha val="43137"/>
                    </a:srgbClr>
                  </a:outerShdw>
                </a:effectLst>
              </a:rPr>
              <a:t>		</a:t>
            </a:r>
            <a:r>
              <a:rPr lang="en-US" sz="3400" b="1" u="sng" spc="300" dirty="0" smtClean="0">
                <a:ln w="11430" cmpd="sng">
                  <a:solidFill>
                    <a:schemeClr val="accent1">
                      <a:tint val="10000"/>
                    </a:schemeClr>
                  </a:solidFill>
                  <a:prstDash val="solid"/>
                  <a:miter lim="800000"/>
                </a:ln>
                <a:solidFill>
                  <a:srgbClr val="0070C0"/>
                </a:solidFill>
                <a:effectLst>
                  <a:glow rad="45500">
                    <a:schemeClr val="accent1">
                      <a:satMod val="220000"/>
                      <a:alpha val="35000"/>
                    </a:schemeClr>
                  </a:glow>
                  <a:outerShdw blurRad="38100" dist="38100" dir="2700000" algn="tl">
                    <a:srgbClr val="000000">
                      <a:alpha val="43137"/>
                    </a:srgbClr>
                  </a:outerShdw>
                </a:effectLst>
              </a:rPr>
              <a:t>GOAL POSTS TO REACH</a:t>
            </a:r>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r>
            <a:b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br>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An analysis of the conceptualization, planning and strategy of the first phase of the Project suggests that there are some more goal posts to cross. </a:t>
            </a:r>
          </a:p>
          <a:p>
            <a:pPr algn="just">
              <a:buFont typeface="Wingdings" pitchFamily="2" charset="2"/>
              <a:buChar char="§"/>
            </a:pPr>
            <a:r>
              <a:rPr lang="en-US" sz="3400" b="1" dirty="0" smtClean="0">
                <a:ln w="1905"/>
                <a:solidFill>
                  <a:srgbClr val="FF0000"/>
                </a:solidFill>
                <a:effectLst>
                  <a:outerShdw blurRad="38100" dist="38100" dir="2700000" algn="tl">
                    <a:srgbClr val="000000">
                      <a:alpha val="43137"/>
                    </a:srgbClr>
                  </a:outerShdw>
                </a:effectLst>
              </a:rPr>
              <a:t>    Delivery of all the services by all the Courts,</a:t>
            </a:r>
          </a:p>
          <a:p>
            <a:pPr algn="just">
              <a:buFont typeface="Wingdings" pitchFamily="2" charset="2"/>
              <a:buChar char="§"/>
            </a:pPr>
            <a:r>
              <a:rPr lang="en-US" sz="3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    Optimum automation of case workflow,</a:t>
            </a:r>
          </a:p>
          <a:p>
            <a:pPr lvl="2" algn="just"/>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use of computers by all important sections of Registry for day to day processes and service delivery, </a:t>
            </a:r>
          </a:p>
          <a:p>
            <a:pPr algn="just">
              <a:buFont typeface="Wingdings" pitchFamily="2" charset="2"/>
              <a:buChar char="§"/>
            </a:pPr>
            <a:r>
              <a:rPr lang="en-US" sz="3400" b="1" dirty="0" smtClean="0">
                <a:ln w="19050">
                  <a:solidFill>
                    <a:srgbClr val="660066">
                      <a:alpha val="24000"/>
                    </a:srgbClr>
                  </a:solidFill>
                  <a:prstDash val="solid"/>
                </a:ln>
                <a:solidFill>
                  <a:srgbClr val="00B050"/>
                </a:solidFill>
                <a:effectLst>
                  <a:outerShdw blurRad="38100" dist="38100" dir="2700000" algn="tl">
                    <a:srgbClr val="000000">
                      <a:alpha val="43137"/>
                    </a:srgbClr>
                  </a:outerShdw>
                </a:effectLst>
              </a:rPr>
              <a:t>    Unified CIS for all Courts,</a:t>
            </a:r>
            <a:endPar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6186310"/>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threePt" dir="t"/>
            </a:scene3d>
            <a:sp3d extrusionH="57150">
              <a:bevelT w="38100" h="38100" prst="relaxedInset"/>
              <a:bevelB h="25400" prst="softRound"/>
            </a:sp3d>
          </a:bodyPr>
          <a:lstStyle/>
          <a:p>
            <a:pPr marL="457200" lvl="3" indent="-404813" algn="just">
              <a:buFont typeface="Wingdings" pitchFamily="2" charset="2"/>
              <a:buChar char="§"/>
            </a:pPr>
            <a:r>
              <a:rPr lang="en-US" sz="3600" b="1" dirty="0" smtClean="0">
                <a:ln w="1905"/>
                <a:solidFill>
                  <a:srgbClr val="FF0000"/>
                </a:solidFill>
                <a:effectLst>
                  <a:outerShdw blurRad="38100" dist="38100" dir="2700000" algn="tl">
                    <a:srgbClr val="000000">
                      <a:alpha val="43137"/>
                    </a:srgbClr>
                  </a:outerShdw>
                </a:effectLst>
              </a:rPr>
              <a:t>Timely and regular updation of data on NJDG by all Courts</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t>
            </a:r>
          </a:p>
          <a:p>
            <a:pPr marL="457200" lvl="3" indent="-404813" algn="just">
              <a:buFont typeface="Wingdings" pitchFamily="2" charset="2"/>
              <a:buChar char="§"/>
            </a:pPr>
            <a:r>
              <a:rPr lang="en-US" sz="3600" b="1" dirty="0" smtClean="0">
                <a:ln w="1905"/>
                <a:solidFill>
                  <a:srgbClr val="00B050"/>
                </a:solidFill>
                <a:effectLst>
                  <a:outerShdw blurRad="38100" dist="38100" dir="2700000" algn="tl">
                    <a:srgbClr val="000000">
                      <a:alpha val="43137"/>
                    </a:srgbClr>
                  </a:outerShdw>
                </a:effectLst>
              </a:rPr>
              <a:t>Discontinuation of Manual Registers, </a:t>
            </a:r>
          </a:p>
          <a:p>
            <a:pPr marL="457200" lvl="3" indent="-404813" algn="just">
              <a:buFont typeface="Wingdings" pitchFamily="2" charset="2"/>
              <a:buChar char="§"/>
            </a:pP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Ideal Central Filing Center with sufficient infrastructure</a:t>
            </a:r>
            <a:r>
              <a:rPr lang="en-US" sz="3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t>
            </a:r>
          </a:p>
          <a:p>
            <a:pPr marL="457200" lvl="3" indent="-404813" algn="just">
              <a:buFont typeface="Wingdings" pitchFamily="2" charset="2"/>
              <a:buChar char="§"/>
            </a:pPr>
            <a:r>
              <a:rPr lang="en-US" sz="3600" b="1" dirty="0" smtClean="0">
                <a:ln w="1905"/>
                <a:solidFill>
                  <a:srgbClr val="0070C0"/>
                </a:solidFill>
                <a:effectLst>
                  <a:outerShdw blurRad="38100" dist="38100" dir="2700000" algn="tl">
                    <a:srgbClr val="000000">
                      <a:alpha val="43137"/>
                    </a:srgbClr>
                  </a:outerShdw>
                </a:effectLst>
              </a:rPr>
              <a:t>Judicial Performance Assessment through ICT, </a:t>
            </a:r>
          </a:p>
          <a:p>
            <a:pPr marL="457200" lvl="3" indent="-404813" algn="just">
              <a:buFont typeface="Wingdings" pitchFamily="2" charset="2"/>
              <a:buChar char="§"/>
            </a:pPr>
            <a:r>
              <a:rPr lang="en-US" sz="3600" b="1" dirty="0" smtClean="0">
                <a:ln w="10541" cmpd="sng">
                  <a:solidFill>
                    <a:schemeClr val="accent1">
                      <a:shade val="88000"/>
                      <a:satMod val="110000"/>
                    </a:schemeClr>
                  </a:solidFill>
                  <a:prstDash val="solid"/>
                </a:ln>
                <a:solidFill>
                  <a:schemeClr val="bg1">
                    <a:lumMod val="50000"/>
                  </a:schemeClr>
                </a:solidFill>
                <a:effectLst>
                  <a:outerShdw blurRad="38100" dist="38100" dir="2700000" algn="tl">
                    <a:srgbClr val="000000">
                      <a:alpha val="43137"/>
                    </a:srgbClr>
                  </a:outerShdw>
                </a:effectLst>
              </a:rPr>
              <a:t>Scanning and Digitization of the Case Records,</a:t>
            </a:r>
          </a:p>
          <a:p>
            <a:pPr marL="457200" lvl="3" indent="-404813" algn="just">
              <a:buFont typeface="Wingdings" pitchFamily="2" charset="2"/>
              <a:buChar char="§"/>
            </a:pPr>
            <a:r>
              <a:rPr lang="en-US" sz="3600" b="1" dirty="0" smtClean="0">
                <a:ln w="1905"/>
                <a:solidFill>
                  <a:schemeClr val="tx1">
                    <a:lumMod val="95000"/>
                    <a:lumOff val="5000"/>
                  </a:schemeClr>
                </a:solidFill>
                <a:effectLst>
                  <a:outerShdw blurRad="38100" dist="38100" dir="2700000" algn="tl">
                    <a:srgbClr val="000000">
                      <a:alpha val="43137"/>
                    </a:srgbClr>
                  </a:outerShdw>
                </a:effectLst>
              </a:rPr>
              <a:t>Court Record Room Management &amp;  Automation,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6186310"/>
          </a:xfrm>
          <a:prstGeom prst="rect">
            <a:avLst/>
          </a:prstGeom>
          <a:ln>
            <a:solidFill>
              <a:schemeClr val="accent1"/>
            </a:solidFill>
          </a:ln>
        </p:spPr>
        <p:txBody>
          <a:bodyPr wrap="square">
            <a:spAutoFit/>
            <a:scene3d>
              <a:camera prst="orthographicFront"/>
              <a:lightRig rig="threePt" dir="t"/>
            </a:scene3d>
            <a:sp3d extrusionH="57150">
              <a:bevelT w="82550" h="38100" prst="coolSlant"/>
              <a:bevelB w="82550" h="38100" prst="coolSlant"/>
            </a:sp3d>
          </a:bodyPr>
          <a:lstStyle/>
          <a:p>
            <a:pPr marL="457200" indent="-404813" algn="just">
              <a:buFont typeface="Wingdings" pitchFamily="2" charset="2"/>
              <a:buChar char="§"/>
            </a:pPr>
            <a:r>
              <a:rPr lang="en-US" sz="3600" b="1" dirty="0" smtClean="0">
                <a:ln w="19050">
                  <a:noFill/>
                  <a:prstDash val="solid"/>
                </a:ln>
                <a:solidFill>
                  <a:schemeClr val="accent6">
                    <a:lumMod val="50000"/>
                  </a:schemeClr>
                </a:solidFill>
                <a:effectLst>
                  <a:outerShdw blurRad="38100" dist="38100" dir="2700000" algn="tl">
                    <a:srgbClr val="000000">
                      <a:alpha val="43137"/>
                    </a:srgbClr>
                  </a:outerShdw>
                </a:effectLst>
              </a:rPr>
              <a:t>Court Libraries Computerization, </a:t>
            </a:r>
          </a:p>
          <a:p>
            <a:pPr marL="457200" indent="-404813" algn="just">
              <a:buFont typeface="Wingdings" pitchFamily="2" charset="2"/>
              <a:buChar char="§"/>
            </a:pPr>
            <a:r>
              <a:rPr lang="en-US" sz="3600" b="1" dirty="0" smtClean="0">
                <a:ln w="10541" cmpd="sng">
                  <a:solidFill>
                    <a:srgbClr val="7D7D7D">
                      <a:tint val="100000"/>
                      <a:shade val="100000"/>
                      <a:satMod val="110000"/>
                    </a:srgbClr>
                  </a:solidFill>
                  <a:prstDash val="solid"/>
                </a:ln>
                <a:solidFill>
                  <a:schemeClr val="accent4">
                    <a:lumMod val="50000"/>
                  </a:schemeClr>
                </a:solidFill>
                <a:effectLst>
                  <a:outerShdw blurRad="38100" dist="38100" dir="2700000" algn="tl">
                    <a:srgbClr val="000000">
                      <a:alpha val="43137"/>
                    </a:srgbClr>
                  </a:outerShdw>
                </a:effectLst>
              </a:rPr>
              <a:t> Video Conferencing for all Courts</a:t>
            </a:r>
            <a:r>
              <a:rPr lang="en-US" sz="3600" b="1" dirty="0" smtClean="0">
                <a:ln w="1905"/>
                <a:solidFill>
                  <a:schemeClr val="accent4">
                    <a:lumMod val="50000"/>
                  </a:schemeClr>
                </a:solidFill>
                <a:effectLst>
                  <a:outerShdw blurRad="38100" dist="38100" dir="2700000" algn="tl">
                    <a:srgbClr val="000000">
                      <a:alpha val="43137"/>
                    </a:srgbClr>
                  </a:outerShdw>
                </a:effectLst>
              </a:rPr>
              <a:t> with Jails, </a:t>
            </a:r>
          </a:p>
          <a:p>
            <a:pPr marL="457200" indent="-404813" algn="just">
              <a:buFont typeface="Wingdings" pitchFamily="2" charset="2"/>
              <a:buChar char="§"/>
            </a:pPr>
            <a:r>
              <a:rPr lang="en-US" sz="3600" b="1" dirty="0" smtClean="0">
                <a:ln w="1905"/>
                <a:solidFill>
                  <a:srgbClr val="C00000"/>
                </a:solidFill>
                <a:effectLst>
                  <a:outerShdw blurRad="38100" dist="38100" dir="2700000" algn="tl">
                    <a:srgbClr val="000000">
                      <a:alpha val="43137"/>
                    </a:srgbClr>
                  </a:outerShdw>
                </a:effectLst>
              </a:rPr>
              <a:t>Legal Aid Offices (DLSA/TLSC) ICT enablement, </a:t>
            </a:r>
          </a:p>
          <a:p>
            <a:pPr marL="457200" indent="-404813" algn="just">
              <a:buFont typeface="Wingdings" pitchFamily="2" charset="2"/>
              <a:buChar char="§"/>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 WAN (Wide Area Network) connectivity for all Courts,</a:t>
            </a:r>
          </a:p>
          <a:p>
            <a:pPr marL="457200" indent="-404813" algn="just">
              <a:buFont typeface="Wingdings" pitchFamily="2" charset="2"/>
              <a:buChar char="§"/>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Solar energy for power backup, </a:t>
            </a:r>
          </a:p>
          <a:p>
            <a:pPr marL="457200" indent="-404813" algn="just">
              <a:buFont typeface="Wingdings" pitchFamily="2" charset="2"/>
              <a:buChar char="§"/>
            </a:pPr>
            <a:r>
              <a:rPr lang="en-US" sz="3600" b="1" dirty="0" smtClean="0">
                <a:ln w="10541" cmpd="sng">
                  <a:solidFill>
                    <a:srgbClr val="7D7D7D">
                      <a:tint val="100000"/>
                      <a:shade val="100000"/>
                      <a:satMod val="110000"/>
                    </a:srgbClr>
                  </a:solidFill>
                  <a:prstDash val="solid"/>
                </a:ln>
                <a:solidFill>
                  <a:srgbClr val="660066"/>
                </a:solidFill>
                <a:effectLst>
                  <a:outerShdw blurRad="38100" dist="38100" dir="2700000" algn="tl">
                    <a:srgbClr val="000000">
                      <a:alpha val="43137"/>
                    </a:srgbClr>
                  </a:outerShdw>
                </a:effectLst>
              </a:rPr>
              <a:t>Mobile based service delivery through SMS &amp; Mobile Apps</a:t>
            </a:r>
            <a:r>
              <a:rPr lang="en-US" sz="3600" b="1" dirty="0" smtClean="0">
                <a:ln w="1905"/>
                <a:effectLst>
                  <a:outerShdw blurRad="38100" dist="38100" dir="2700000" algn="tl">
                    <a:srgbClr val="000000">
                      <a:alpha val="43137"/>
                    </a:srgbClr>
                  </a:outerShdw>
                </a:effectLst>
              </a:rPr>
              <a:t>etc. </a:t>
            </a:r>
            <a:r>
              <a:rPr lang="en-US" sz="3600" b="1" dirty="0" smtClean="0">
                <a:ln w="1905"/>
                <a:solidFill>
                  <a:srgbClr val="000000"/>
                </a:solidFill>
                <a:effectLst>
                  <a:outerShdw blurRad="38100" dist="38100" dir="2700000" algn="tl">
                    <a:srgbClr val="000000">
                      <a:alpha val="43137"/>
                    </a:srgbClr>
                  </a:outerShdw>
                </a:effectLst>
              </a:rPr>
              <a:t>are just a few of the many important objectives.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534400" cy="6001643"/>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threePt" dir="t"/>
            </a:scene3d>
            <a:sp3d extrusionH="57150">
              <a:bevelT w="38100" h="38100" prst="convex"/>
              <a:bevelB w="38100" h="38100" prst="convex"/>
            </a:sp3d>
          </a:bodyPr>
          <a:lstStyle/>
          <a:p>
            <a:pPr algn="just"/>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Most of the deficiency in uploading of data onto NJDG and therefore the lack of delivery of services online is attributed to issues relating to </a:t>
            </a: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lack of effective, stable and reliable WAN connectivity for the Courts.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52400" y="457200"/>
            <a:ext cx="8763000" cy="6124754"/>
          </a:xfrm>
          <a:prstGeom prst="rect">
            <a:avLst/>
          </a:prstGeom>
          <a:ln>
            <a:headEnd/>
            <a:tailEnd/>
          </a:ln>
          <a:scene3d>
            <a:camera prst="orthographicFront"/>
            <a:lightRig rig="threePt" dir="t"/>
          </a:scene3d>
          <a:sp3d>
            <a:bevelT/>
            <a:bevelB/>
          </a:sp3d>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p3d extrusionH="57150" prstMaterial="matte">
              <a:bevelT w="38100" h="38100" prst="relaxedInset"/>
              <a:bevelB w="38100" h="38100" prst="relaxedInset"/>
              <a:extrusionClr>
                <a:schemeClr val="accent4">
                  <a:lumMod val="75000"/>
                </a:schemeClr>
              </a:extrusionClr>
            </a:sp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The hardware &amp; software has only been sufficient to use CIS for data entry, case updation, order / judgment writing and cause list generation. The Courts have not been able to fully shift to automated processes.</a:t>
            </a:r>
          </a:p>
          <a:p>
            <a:pPr algn="just"/>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The Phase II of the Project will adopt the </a:t>
            </a:r>
            <a:r>
              <a:rPr lang="en-US" sz="3600" b="1" dirty="0" smtClean="0">
                <a:ln w="19050">
                  <a:solidFill>
                    <a:srgbClr val="3333FF"/>
                  </a:solidFill>
                  <a:prstDash val="solid"/>
                </a:ln>
                <a:solidFill>
                  <a:schemeClr val="tx2"/>
                </a:solidFill>
                <a:effectLst>
                  <a:outerShdw blurRad="38100" dist="38100" dir="2700000" algn="tl">
                    <a:srgbClr val="000000">
                      <a:alpha val="43137"/>
                    </a:srgbClr>
                  </a:outerShdw>
                </a:effectLst>
              </a:rPr>
              <a:t>Cloud </a:t>
            </a:r>
            <a:r>
              <a:rPr lang="en-US" sz="3600" b="1" dirty="0">
                <a:ln w="19050">
                  <a:solidFill>
                    <a:srgbClr val="3333FF"/>
                  </a:solidFill>
                  <a:prstDash val="solid"/>
                </a:ln>
                <a:solidFill>
                  <a:schemeClr val="tx2"/>
                </a:solidFill>
                <a:effectLst>
                  <a:outerShdw blurRad="38100" dist="38100" dir="2700000" algn="tl">
                    <a:srgbClr val="000000">
                      <a:alpha val="43137"/>
                    </a:srgbClr>
                  </a:outerShdw>
                </a:effectLst>
              </a:rPr>
              <a:t>Computing Architecture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for all application and database requirements for the Courts. Under the</a:t>
            </a:r>
          </a:p>
          <a:p>
            <a:pPr algn="just"/>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Cloud Computing Environment, applications and databases used by the Courts will be hosted in </a:t>
            </a:r>
            <a:r>
              <a:rPr lang="en-US" sz="3200" b="1" dirty="0" smtClean="0">
                <a:ln w="900" cmpd="sng">
                  <a:solidFill>
                    <a:schemeClr val="accent1">
                      <a:satMod val="190000"/>
                      <a:alpha val="55000"/>
                    </a:schemeClr>
                  </a:solidFill>
                  <a:prstDash val="solid"/>
                </a:ln>
                <a:solidFill>
                  <a:srgbClr val="00B0F0"/>
                </a:solidFill>
                <a:effectLst>
                  <a:outerShdw blurRad="38100" dist="38100" dir="2700000" algn="tl">
                    <a:srgbClr val="000000">
                      <a:alpha val="43137"/>
                    </a:srgbClr>
                  </a:outerShdw>
                </a:effectLst>
              </a:rPr>
              <a:t>Cloud Environment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facilitated at State Data Centers (SDCs).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52400" y="571288"/>
            <a:ext cx="8763000" cy="563231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82550" h="38100" prst="coolSlant"/>
              <a:bevelB w="0" h="0" prst="coolSlant"/>
            </a:sp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The </a:t>
            </a:r>
            <a:r>
              <a:rPr kumimoji="0" lang="en-US" sz="4000" b="1" i="0" u="none" strike="noStrike" normalizeH="0" baseline="0" dirty="0" smtClean="0">
                <a:ln w="1905"/>
                <a:solidFill>
                  <a:schemeClr val="tx2"/>
                </a:solidFill>
                <a:effectLst>
                  <a:outerShdw blurRad="38100" dist="38100" dir="2700000" algn="tl">
                    <a:srgbClr val="000000">
                      <a:alpha val="43137"/>
                    </a:srgbClr>
                  </a:outerShdw>
                </a:effectLst>
                <a:latin typeface="Calibri" pitchFamily="34" charset="0"/>
                <a:ea typeface="Calibri" pitchFamily="34" charset="0"/>
                <a:cs typeface="ArialMT" charset="-128"/>
              </a:rPr>
              <a:t>cloud computing environment </a:t>
            </a:r>
            <a:r>
              <a:rPr kumimoji="0" lang="en-US"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offers unique and valuable benefits for an </a:t>
            </a:r>
            <a:r>
              <a:rPr kumimoji="0" lang="en-US" sz="4000" b="1" i="0" u="none" strike="noStrike" normalizeH="0" baseline="0" dirty="0" smtClean="0">
                <a:ln w="10541" cmpd="sng">
                  <a:solidFill>
                    <a:srgbClr val="7D7D7D">
                      <a:tint val="100000"/>
                      <a:shade val="100000"/>
                      <a:satMod val="110000"/>
                    </a:srgbClr>
                  </a:solidFill>
                  <a:prstDash val="solid"/>
                </a:ln>
                <a:solidFill>
                  <a:srgbClr val="7030A0"/>
                </a:solidFill>
                <a:effectLst>
                  <a:outerShdw blurRad="38100" dist="38100" dir="2700000" algn="tl">
                    <a:srgbClr val="000000">
                      <a:alpha val="43137"/>
                    </a:srgbClr>
                  </a:outerShdw>
                </a:effectLst>
                <a:latin typeface="Calibri" pitchFamily="34" charset="0"/>
                <a:ea typeface="Calibri" pitchFamily="34" charset="0"/>
                <a:cs typeface="ArialMT" charset="-128"/>
              </a:rPr>
              <a:t>eGovernance Project</a:t>
            </a:r>
            <a:r>
              <a:rPr kumimoji="0" lang="en-US"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including the </a:t>
            </a:r>
            <a:r>
              <a:rPr kumimoji="0" lang="en-US" sz="4000" b="1" i="0" u="none" strike="noStrike" normalizeH="0" baseline="0" dirty="0" smtClean="0">
                <a:ln w="1905"/>
                <a:solidFill>
                  <a:schemeClr val="accent6">
                    <a:lumMod val="50000"/>
                  </a:schemeClr>
                </a:solidFill>
                <a:effectLst>
                  <a:outerShdw blurRad="38100" dist="38100" dir="2700000" algn="tl">
                    <a:srgbClr val="000000">
                      <a:alpha val="43137"/>
                    </a:srgbClr>
                  </a:outerShdw>
                </a:effectLst>
                <a:latin typeface="Calibri" pitchFamily="34" charset="0"/>
                <a:ea typeface="Calibri" pitchFamily="34" charset="0"/>
                <a:cs typeface="ArialMT" charset="-128"/>
              </a:rPr>
              <a:t>reduction in server infrastructure cost</a:t>
            </a:r>
            <a:r>
              <a:rPr kumimoji="0" lang="en-US"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a:t>
            </a:r>
            <a:r>
              <a:rPr kumimoji="0" lang="en-US" sz="4000" b="1" i="0" u="none" strike="noStrike" normalizeH="0" baseline="0" dirty="0" smtClean="0">
                <a:ln w="1905"/>
                <a:solidFill>
                  <a:schemeClr val="accent5">
                    <a:lumMod val="50000"/>
                  </a:schemeClr>
                </a:solidFill>
                <a:effectLst>
                  <a:outerShdw blurRad="38100" dist="38100" dir="2700000" algn="tl">
                    <a:srgbClr val="000000">
                      <a:alpha val="43137"/>
                    </a:srgbClr>
                  </a:outerShdw>
                </a:effectLst>
                <a:latin typeface="Calibri" pitchFamily="34" charset="0"/>
                <a:ea typeface="Calibri" pitchFamily="34" charset="0"/>
                <a:cs typeface="ArialMT" charset="-128"/>
              </a:rPr>
              <a:t>centralized / federated application management</a:t>
            </a:r>
            <a:r>
              <a:rPr kumimoji="0" lang="en-US"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a:t>
            </a:r>
            <a:r>
              <a:rPr kumimoji="0" lang="en-US" sz="4000" b="1" i="0" u="none" strike="noStrike" normalizeH="0" baseline="0" dirty="0" smtClean="0">
                <a:ln w="1905"/>
                <a:solidFill>
                  <a:schemeClr val="accent3">
                    <a:lumMod val="50000"/>
                  </a:schemeClr>
                </a:solidFill>
                <a:effectLst>
                  <a:outerShdw blurRad="38100" dist="38100" dir="2700000" algn="tl">
                    <a:srgbClr val="000000">
                      <a:alpha val="43137"/>
                    </a:srgbClr>
                  </a:outerShdw>
                </a:effectLst>
                <a:latin typeface="Calibri" pitchFamily="34" charset="0"/>
                <a:ea typeface="Calibri" pitchFamily="34" charset="0"/>
                <a:cs typeface="ArialMT" charset="-128"/>
              </a:rPr>
              <a:t>efficient server and resources management</a:t>
            </a:r>
            <a:r>
              <a:rPr kumimoji="0" lang="en-US"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a:t>
            </a:r>
            <a:r>
              <a:rPr kumimoji="0" lang="en-US" sz="4000" b="1" i="0" u="none" strike="noStrike" normalizeH="0" baseline="0" dirty="0" smtClean="0">
                <a:ln w="10541" cmpd="sng">
                  <a:solidFill>
                    <a:schemeClr val="accent1">
                      <a:shade val="88000"/>
                      <a:satMod val="110000"/>
                    </a:schemeClr>
                  </a:solidFill>
                  <a:prstDash val="solid"/>
                </a:ln>
                <a:solidFill>
                  <a:schemeClr val="accent2">
                    <a:lumMod val="50000"/>
                  </a:schemeClr>
                </a:solidFill>
                <a:effectLst>
                  <a:outerShdw blurRad="38100" dist="38100" dir="2700000" algn="tl">
                    <a:srgbClr val="000000">
                      <a:alpha val="43137"/>
                    </a:srgbClr>
                  </a:outerShdw>
                </a:effectLst>
                <a:latin typeface="Calibri" pitchFamily="34" charset="0"/>
                <a:ea typeface="Calibri" pitchFamily="34" charset="0"/>
                <a:cs typeface="ArialMT" charset="-128"/>
              </a:rPr>
              <a:t>automated scalability of application / database servers</a:t>
            </a:r>
            <a:r>
              <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etc.</a:t>
            </a:r>
            <a:endParaRPr kumimoji="0" lang="en-US"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
          <p:cNvPicPr>
            <a:picLocks noGrp="1" noChangeAspect="1" noChangeArrowheads="1"/>
          </p:cNvPicPr>
          <p:nvPr>
            <p:ph/>
          </p:nvPr>
        </p:nvPicPr>
        <p:blipFill>
          <a:blip r:embed="rId3" cstate="print"/>
          <a:stretch>
            <a:fillRect/>
          </a:stretch>
        </p:blipFill>
        <p:spPr>
          <a:xfrm>
            <a:off x="228600" y="161975"/>
            <a:ext cx="8839200" cy="6628993"/>
          </a:xfrm>
          <a:noFill/>
          <a:ln/>
        </p:spPr>
      </p:pic>
    </p:spTree>
    <p:extLst>
      <p:ext uri="{BB962C8B-B14F-4D97-AF65-F5344CB8AC3E}">
        <p14:creationId xmlns:p14="http://schemas.microsoft.com/office/powerpoint/2010/main" xmlns="" val="194698410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04800" y="395911"/>
            <a:ext cx="8610600" cy="594008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82550" h="38100" prst="coolSlant"/>
              <a:bevelB w="82550" h="38100" prst="coolSlant"/>
            </a:sp3d>
          </a:bodyPr>
          <a:lstStyle/>
          <a:p>
            <a:pPr algn="just" fontAlgn="base">
              <a:spcBef>
                <a:spcPts val="1200"/>
              </a:spcBef>
              <a:spcAft>
                <a:spcPts val="1200"/>
              </a:spcAft>
            </a:pPr>
            <a:r>
              <a:rPr kumimoji="0" lang="en-US" sz="3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Shifting to Cloud Environment will also call for a </a:t>
            </a:r>
            <a:r>
              <a:rPr kumimoji="0" lang="en-US" sz="38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seamless, stable, reliable and secure connectivity</a:t>
            </a:r>
            <a:r>
              <a:rPr kumimoji="0" lang="en-US" sz="3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from all Court Complexes in the country up to the State Data Centers located in the respective States</a:t>
            </a:r>
            <a: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As the Court Clouds will primarily be at State Data Centers, a full fledged </a:t>
            </a:r>
            <a:r>
              <a:rPr lang="en-US" sz="3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Disaster Recovery Mechanism</a:t>
            </a:r>
            <a: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will have to be put in place for all Court Clouds at National Data Centre.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28600" y="177225"/>
            <a:ext cx="8686800" cy="6247864"/>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bevelB w="38100" h="38100" prst="angle"/>
              <a:extrusionClr>
                <a:schemeClr val="tx1"/>
              </a:extrusionClr>
            </a:sp3d>
          </a:bodyPr>
          <a:lstStyle/>
          <a:p>
            <a:pPr algn="just"/>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As Cloud Computing Environment is being adopted for implementation in phase II of the Project, new Court Complexes will not require any server infrastructure as all </a:t>
            </a:r>
            <a:r>
              <a:rPr lang="en-US" sz="40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rPr>
              <a:t>application and database hosting needs will be catered to by Cloud Model only</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All data, including meta data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(that is the data about the data)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will be unified and standardized in this phase.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52400" y="379095"/>
            <a:ext cx="8839200" cy="563231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57150" h="38100" prst="artDeco"/>
              <a:bevelB w="57150" h="38100" prst="artDeco"/>
              <a:extrusionClr>
                <a:schemeClr val="tx1"/>
              </a:extrusionClr>
            </a:sp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For software solutions in the eCourts Project across the country, the eCommittee will be the</a:t>
            </a:r>
            <a:r>
              <a:rPr kumimoji="0" lang="en-US" sz="3600" b="1" i="0" u="none" strike="noStrike" normalizeH="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nodal agency for policy on software solutions to be used on the hardware provisioned through the </a:t>
            </a:r>
            <a:r>
              <a:rPr kumimoji="0" lang="en-US" sz="36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eCourts Project</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This uniformity will ensure compatibility also in the initiatives going on at national level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l</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ike </a:t>
            </a:r>
            <a:r>
              <a:rPr kumimoji="0" lang="en-US" sz="3600" b="1" i="0" u="none" strike="noStrike" normalizeH="0" baseline="0" dirty="0" smtClean="0">
                <a:ln w="17780" cmpd="sng">
                  <a:solidFill>
                    <a:schemeClr val="accent2">
                      <a:lumMod val="50000"/>
                    </a:schemeClr>
                  </a:solidFill>
                  <a:prstDash val="solid"/>
                  <a:miter lim="800000"/>
                </a:ln>
                <a:solidFill>
                  <a:srgbClr val="FF0000"/>
                </a:solidFill>
                <a:effectLst>
                  <a:outerShdw blurRad="38100" dist="38100" dir="2700000" algn="tl">
                    <a:srgbClr val="000000">
                      <a:alpha val="43137"/>
                    </a:srgbClr>
                  </a:outerShdw>
                </a:effectLst>
                <a:latin typeface="Calibri" pitchFamily="34" charset="0"/>
                <a:ea typeface="Calibri" pitchFamily="34" charset="0"/>
                <a:cs typeface="ArialMT" charset="-128"/>
              </a:rPr>
              <a:t>National Judicial Data Grid (NJDG)</a:t>
            </a:r>
            <a:r>
              <a:rPr kumimoji="0" lang="en-US" sz="3600" b="1" i="0" u="none" strike="noStrike" normalizeH="0" dirty="0" smtClean="0">
                <a:ln w="17780" cmpd="sng">
                  <a:solidFill>
                    <a:schemeClr val="accent2">
                      <a:lumMod val="50000"/>
                    </a:schemeClr>
                  </a:solidFill>
                  <a:prstDash val="solid"/>
                  <a:miter lim="800000"/>
                </a:ln>
                <a:solidFill>
                  <a:srgbClr val="FF0000"/>
                </a:solidFill>
                <a:effectLst>
                  <a:outerShdw blurRad="38100" dist="38100" dir="2700000" algn="tl">
                    <a:srgbClr val="000000">
                      <a:alpha val="43137"/>
                    </a:srgbClr>
                  </a:outerShdw>
                </a:effectLst>
                <a:latin typeface="Calibri" pitchFamily="34" charset="0"/>
                <a:ea typeface="Calibri" pitchFamily="34" charset="0"/>
                <a:cs typeface="ArialMT" charset="-128"/>
              </a:rPr>
              <a:t> </a:t>
            </a:r>
            <a:r>
              <a:rPr kumimoji="0" lang="en-US" sz="3600" b="1" i="0" u="none" strike="noStrike" normalizeH="0" dirty="0" smtClean="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and </a:t>
            </a:r>
            <a:r>
              <a:rPr kumimoji="0" lang="en-US" sz="3600" b="1" i="0" u="none" strike="noStrike" normalizeH="0" baseline="0" dirty="0" smtClean="0">
                <a:ln w="17780" cmpd="sng">
                  <a:solidFill>
                    <a:schemeClr val="tx1">
                      <a:lumMod val="95000"/>
                      <a:lumOff val="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a:t>
            </a:r>
            <a:r>
              <a:rPr kumimoji="0" lang="en-US" sz="3600" b="1" i="0" u="none" strike="noStrike" normalizeH="0" baseline="0" dirty="0" smtClean="0">
                <a:ln w="17780" cmpd="sng">
                  <a:solidFill>
                    <a:schemeClr val="tx1">
                      <a:lumMod val="95000"/>
                      <a:lumOff val="5000"/>
                    </a:schemeClr>
                  </a:solidFill>
                  <a:prstDash val="solid"/>
                  <a:miter lim="800000"/>
                </a:ln>
                <a:solidFill>
                  <a:srgbClr val="7030A0"/>
                </a:solidFill>
                <a:effectLst>
                  <a:outerShdw blurRad="38100" dist="38100" dir="2700000" algn="tl">
                    <a:srgbClr val="000000">
                      <a:alpha val="43137"/>
                    </a:srgbClr>
                  </a:outerShdw>
                </a:effectLst>
                <a:latin typeface="Calibri" pitchFamily="34" charset="0"/>
                <a:ea typeface="Calibri" pitchFamily="34" charset="0"/>
                <a:cs typeface="ArialMT" charset="-128"/>
              </a:rPr>
              <a:t>integration of various stakeholders of the Justice Delivery System.</a:t>
            </a:r>
            <a:endParaRPr kumimoji="0" lang="en-US" sz="3600" b="1" i="0" u="none" strike="noStrike" normalizeH="0" baseline="0" dirty="0" smtClean="0">
              <a:ln w="17780" cmpd="sng">
                <a:solidFill>
                  <a:schemeClr val="tx1">
                    <a:lumMod val="95000"/>
                    <a:lumOff val="5000"/>
                  </a:schemeClr>
                </a:solidFill>
                <a:prstDash val="solid"/>
                <a:miter lim="800000"/>
              </a:ln>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28600" y="206231"/>
            <a:ext cx="8610600" cy="563231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relaxedInset"/>
              <a:bevelB w="57150" h="38100" prst="hardEdge"/>
            </a:sp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In order to achieve a seamless compatibility of application and data of CIS across all Courts of the country, </a:t>
            </a:r>
            <a:r>
              <a:rPr kumimoji="0" lang="en-US" sz="36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the CIS should be horizontally and vertically integrated.</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By horizontal integration, the CIS of one Court will be able to </a:t>
            </a:r>
            <a:r>
              <a:rPr kumimoji="0" lang="en-US" sz="3600" b="1" i="0" u="none" strike="noStrike" normalizeH="0" baseline="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export to or import from the case-data of other Courts.</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Fresh data entry of the case will not be required and the </a:t>
            </a:r>
            <a:r>
              <a:rPr kumimoji="0" lang="en-US" sz="3600" b="1" i="0" u="none" strike="noStrike"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system will be able to effect the transfer with all the case history details.</a:t>
            </a:r>
            <a:endParaRPr kumimoji="0" lang="en-US" sz="3600" b="1" i="0" u="none" strike="noStrike"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28600" y="152400"/>
            <a:ext cx="8686799" cy="63094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contourW="6350">
              <a:bevelT w="69850" h="69850" prst="divot"/>
              <a:bevelB w="69850" h="69850" prst="divot"/>
              <a:contourClr>
                <a:srgbClr val="FF0000"/>
              </a:contourClr>
            </a:sp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By vertical integration, the CIS of the </a:t>
            </a:r>
            <a:r>
              <a:rPr kumimoji="0" lang="en-US" sz="3400" b="1" i="0" u="none" strike="noStrike"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Courts of </a:t>
            </a:r>
            <a:r>
              <a:rPr kumimoji="0" lang="en-US" sz="3400" b="1" i="0" u="none" strike="noStrike"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Arial" pitchFamily="34" charset="0"/>
                <a:cs typeface="ArialMT" charset="-128"/>
              </a:rPr>
              <a:t>different hierarchy will be able to transmit data</a:t>
            </a:r>
            <a:r>
              <a:rPr kumimoji="0" lang="en-US" sz="3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MT" charset="-128"/>
              </a:rPr>
              <a:t> to and from each other.</a:t>
            </a:r>
          </a:p>
          <a:p>
            <a:pPr lvl="0" algn="just" fontAlgn="base">
              <a:spcBef>
                <a:spcPts val="1200"/>
              </a:spcBef>
              <a:spcAft>
                <a:spcPts val="1200"/>
              </a:spcAft>
            </a:pPr>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An attempt will be made to enable </a:t>
            </a:r>
            <a:r>
              <a:rPr lang="en-US" sz="3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uniformity in data structures with local variances</a:t>
            </a:r>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so that horizontal and vertical integration can be made possible.</a:t>
            </a:r>
            <a:endPar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endParaRPr>
          </a:p>
          <a:p>
            <a:pPr lvl="0" algn="just" eaLnBrk="0" fontAlgn="base" hangingPunct="0">
              <a:spcBef>
                <a:spcPts val="1200"/>
              </a:spcBef>
              <a:spcAft>
                <a:spcPts val="1200"/>
              </a:spcAft>
            </a:pPr>
            <a:r>
              <a:rPr lang="en-US" sz="3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rotWithShape="0">
                    <a:srgbClr val="000000">
                      <a:alpha val="43137"/>
                    </a:srgbClr>
                  </a:outerShdw>
                </a:effectLst>
                <a:latin typeface="Calibri" pitchFamily="34" charset="0"/>
                <a:ea typeface="Calibri" pitchFamily="34" charset="0"/>
                <a:cs typeface="ArialMT"/>
              </a:rPr>
              <a:t>	</a:t>
            </a:r>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This will require </a:t>
            </a:r>
            <a:r>
              <a:rPr lang="en-US" sz="3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standardization of data structures, meta data</a:t>
            </a:r>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t>
            </a:r>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(that is the data about the data) </a:t>
            </a:r>
            <a:r>
              <a:rPr lang="en-US"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etc. across the CIS at all levels of the Courts.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04800" y="228600"/>
            <a:ext cx="8534400" cy="640080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101600" h="38100" prst="relaxedInset"/>
              <a:bevelB w="38100" h="38100" prst="relaxedInset"/>
            </a:sp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The Retrieval of digitized data will be ensured by </a:t>
            </a:r>
            <a:r>
              <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porting the soft copies of the data into Data Management System.</a:t>
            </a:r>
            <a:endPar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charset="-128"/>
              </a:rPr>
              <a:t>	The main challenge in the way of regular and uninterrupted long term use of the soft copies of the digitized data; that is archival and preservation; is the </a:t>
            </a:r>
            <a:r>
              <a:rPr kumimoji="0" lang="en-US" sz="4000" b="1" i="0" u="none" strike="noStrike" normalizeH="0" baseline="0" dirty="0" smtClean="0">
                <a:ln w="17780" cmpd="sng">
                  <a:solidFill>
                    <a:srgbClr val="FFFFFF"/>
                  </a:solidFill>
                  <a:prstDash val="solid"/>
                  <a:miter lim="800000"/>
                </a:ln>
                <a:solidFill>
                  <a:schemeClr val="tx1"/>
                </a:solidFill>
                <a:effectLst>
                  <a:outerShdw blurRad="38100" dist="38100" dir="2700000" algn="tl" rotWithShape="0">
                    <a:srgbClr val="000000">
                      <a:alpha val="43137"/>
                    </a:srgbClr>
                  </a:outerShdw>
                </a:effectLst>
                <a:latin typeface="Calibri" pitchFamily="34" charset="0"/>
                <a:ea typeface="Calibri" pitchFamily="34" charset="0"/>
                <a:cs typeface="ArialMT" charset="-128"/>
              </a:rPr>
              <a:t>frequent obsolescence of technology.</a:t>
            </a:r>
            <a:endParaRPr kumimoji="0" lang="en-US" sz="4000" b="1" i="0" u="none" strike="noStrike" normalizeH="0" baseline="0" dirty="0" smtClean="0">
              <a:ln w="17780" cmpd="sng">
                <a:solidFill>
                  <a:srgbClr val="FFFFFF"/>
                </a:solidFill>
                <a:prstDash val="solid"/>
                <a:miter lim="800000"/>
              </a:ln>
              <a:solidFill>
                <a:schemeClr val="tx1"/>
              </a:solidFill>
              <a:effectLst>
                <a:outerShdw blurRad="38100" dist="38100" dir="2700000" algn="tl" rotWithShape="0">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28600" y="304800"/>
            <a:ext cx="8686800" cy="590931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82550" h="38100" prst="coolSlant"/>
              <a:bevelB w="82550" h="38100" prst="coolSlant"/>
            </a:sp3d>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ea typeface="Calibri" pitchFamily="34" charset="0"/>
                <a:cs typeface="Arial" pitchFamily="34" charset="0"/>
              </a:rPr>
              <a:t>	It is also necessary that </a:t>
            </a:r>
            <a:r>
              <a:rPr kumimoji="0" lang="en-US" sz="36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Arial" pitchFamily="34" charset="0"/>
                <a:ea typeface="Calibri" pitchFamily="34" charset="0"/>
                <a:cs typeface="Arial" pitchFamily="34" charset="0"/>
              </a:rPr>
              <a:t>process automation solutions should be integrated with each other </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ea typeface="Calibri" pitchFamily="34" charset="0"/>
                <a:cs typeface="Arial" pitchFamily="34" charset="0"/>
              </a:rPr>
              <a:t>as much as possible and feasible so that it does not duplicate the efforts relating to certain data sets or applications common amongst those applications.</a:t>
            </a: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458200" cy="5806654"/>
          </a:xfrm>
          <a:prstGeom prst="rect">
            <a:avLst/>
          </a:prstGeom>
        </p:spPr>
        <p:txBody>
          <a:bodyPr wrap="square">
            <a:spAutoFit/>
            <a:scene3d>
              <a:camera prst="orthographicFront"/>
              <a:lightRig rig="threePt" dir="t"/>
            </a:scene3d>
            <a:sp3d extrusionH="57150">
              <a:bevelT w="38100" h="38100" prst="convex"/>
              <a:bevelB w="38100" h="38100" prst="convex"/>
            </a:sp3d>
          </a:bodyPr>
          <a:lstStyle/>
          <a:p>
            <a:pPr algn="just">
              <a:lnSpc>
                <a:spcPct val="150000"/>
              </a:lnSpc>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rPr>
              <a:t>	The National Judicial Data Grid </a:t>
            </a:r>
            <a:r>
              <a:rPr lang="en-US" sz="3600" b="1" dirty="0" smtClean="0">
                <a:ln w="17780" cmpd="sng">
                  <a:solidFill>
                    <a:srgbClr val="FFFFFF"/>
                  </a:solidFill>
                  <a:prstDash val="solid"/>
                  <a:miter lim="800000"/>
                </a:ln>
                <a:effectLst>
                  <a:outerShdw blurRad="38100" dist="38100" dir="2700000" algn="tl" rotWithShape="0">
                    <a:srgbClr val="000000">
                      <a:alpha val="43137"/>
                    </a:srgbClr>
                  </a:outerShdw>
                </a:effectLst>
                <a:latin typeface="Arial" pitchFamily="34" charset="0"/>
                <a:cs typeface="Arial" pitchFamily="34" charset="0"/>
              </a:rPr>
              <a:t>(NJDG) will be strengthened to mine data of all cases, decided or pending.</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rPr>
              <a:t> </a:t>
            </a:r>
          </a:p>
          <a:p>
            <a:pPr algn="just">
              <a:lnSpc>
                <a:spcPct val="150000"/>
              </a:lnSpc>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rPr>
              <a:t>	This will enable policy planners and policy makers to manage case loads and bring in effective case management systems.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04800" y="533400"/>
            <a:ext cx="8458200" cy="563231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h="25400" prst="softRound"/>
              <a:bevelB h="25400" prst="softRound"/>
            </a:sp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A comprehensive software mechanism in the form of </a:t>
            </a:r>
            <a:r>
              <a:rPr kumimoji="0" lang="en-US" sz="36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Legal Database</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has to be in place which has the repositories of all the Supreme Court and High Court judgments and also keeps track of new judgments affecting the earlier judgments.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This software also needs to have a </a:t>
            </a:r>
            <a:r>
              <a:rPr kumimoji="0" lang="en-US" sz="3600" b="1" i="0" u="none" strike="noStrike" normalizeH="0" baseline="0" dirty="0" smtClean="0">
                <a:ln w="17780" cmpd="sng">
                  <a:solidFill>
                    <a:srgbClr val="FFFFFF"/>
                  </a:solidFill>
                  <a:prstDash val="solid"/>
                  <a:miter lim="800000"/>
                </a:ln>
                <a:solidFill>
                  <a:schemeClr val="tx1"/>
                </a:solidFill>
                <a:effectLst>
                  <a:outerShdw blurRad="38100" dist="38100" dir="2700000" algn="tl" rotWithShape="0">
                    <a:srgbClr val="000000">
                      <a:alpha val="43137"/>
                    </a:srgbClr>
                  </a:outerShdw>
                </a:effectLst>
                <a:latin typeface="Calibri" pitchFamily="34" charset="0"/>
                <a:ea typeface="Calibri" pitchFamily="34" charset="0"/>
                <a:cs typeface="ArialMT"/>
              </a:rPr>
              <a:t>mechanism for porting metadata of the judgment onto it, which also includes Head Notes of the judgments.</a:t>
            </a:r>
            <a:endParaRPr kumimoji="0" lang="en-US" sz="3600" b="1" i="0" u="none" strike="noStrike" normalizeH="0" baseline="0" dirty="0" smtClean="0">
              <a:ln w="17780" cmpd="sng">
                <a:solidFill>
                  <a:srgbClr val="FFFFFF"/>
                </a:solidFill>
                <a:prstDash val="solid"/>
                <a:miter lim="800000"/>
              </a:ln>
              <a:solidFill>
                <a:schemeClr val="tx1"/>
              </a:solidFill>
              <a:effectLst>
                <a:outerShdw blurRad="38100" dist="38100" dir="2700000" algn="tl" rotWithShape="0">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04800" y="609600"/>
            <a:ext cx="8305800" cy="563231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bevelB w="38100" h="38100" prst="angle"/>
            </a:sp3d>
          </a:bodyPr>
          <a:lstStyle/>
          <a:p>
            <a:pPr lvl="0" algn="just" fontAlgn="base">
              <a:spcBef>
                <a:spcPct val="0"/>
              </a:spcBef>
              <a:spcAft>
                <a:spcPct val="0"/>
              </a:spcAft>
            </a:pP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This software will have to be developed on FOSS - </a:t>
            </a:r>
            <a:r>
              <a:rPr lang="en-US" sz="3600" b="1" dirty="0" smtClean="0">
                <a:effectLst>
                  <a:outerShdw blurRad="38100" dist="38100" dir="2700000" algn="tl">
                    <a:srgbClr val="000000">
                      <a:alpha val="43137"/>
                    </a:srgbClr>
                  </a:outerShdw>
                </a:effectLst>
              </a:rPr>
              <a:t>Free and Open Source Software</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 technologies and will have </a:t>
            </a:r>
            <a:r>
              <a:rPr kumimoji="0" lang="en-US" sz="36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mechanism for the High Courts to port their judgments with meta data and the head notes. </a:t>
            </a:r>
          </a:p>
          <a:p>
            <a:pPr lvl="0" algn="just" fontAlgn="base">
              <a:spcBef>
                <a:spcPct val="0"/>
              </a:spcBef>
              <a:spcAft>
                <a:spcPct val="0"/>
              </a:spcAft>
            </a:pPr>
            <a:endParaRPr kumimoji="0" lang="en-US" sz="36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This will eventually become the </a:t>
            </a:r>
            <a:r>
              <a:rPr kumimoji="0" lang="en-US" sz="3600" b="1" i="0" u="none" strike="noStrike" normalizeH="0" baseline="0" dirty="0" smtClean="0">
                <a:ln w="17780" cmpd="sng">
                  <a:solidFill>
                    <a:srgbClr val="FFFFFF"/>
                  </a:solidFill>
                  <a:prstDash val="solid"/>
                  <a:miter lim="800000"/>
                </a:ln>
                <a:solidFill>
                  <a:schemeClr val="tx1"/>
                </a:solidFill>
                <a:effectLst>
                  <a:outerShdw blurRad="38100" dist="38100" dir="2700000" algn="tl" rotWithShape="0">
                    <a:srgbClr val="000000">
                      <a:alpha val="43137"/>
                    </a:srgbClr>
                  </a:outerShdw>
                </a:effectLst>
                <a:latin typeface="Calibri" pitchFamily="34" charset="0"/>
                <a:ea typeface="Calibri" pitchFamily="34" charset="0"/>
                <a:cs typeface="ArialMT"/>
              </a:rPr>
              <a:t>Official In-house Case Law eJournal of Indian Judiciary.</a:t>
            </a:r>
            <a:endParaRPr lang="en-US" sz="3600" b="1" dirty="0" smtClean="0">
              <a:ln w="17780" cmpd="sng">
                <a:solidFill>
                  <a:srgbClr val="FFFFFF"/>
                </a:solidFill>
                <a:prstDash val="solid"/>
                <a:miter lim="800000"/>
              </a:ln>
              <a:solidFill>
                <a:schemeClr val="tx1"/>
              </a:solidFill>
              <a:effectLst>
                <a:outerShdw blurRad="38100" dist="38100" dir="2700000" algn="tl" rotWithShape="0">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7"/>
          <p:cNvPicPr>
            <a:picLocks noGrp="1" noChangeAspect="1" noChangeArrowheads="1"/>
          </p:cNvPicPr>
          <p:nvPr>
            <p:ph/>
          </p:nvPr>
        </p:nvPicPr>
        <p:blipFill>
          <a:blip r:embed="rId3" cstate="print"/>
          <a:stretch>
            <a:fillRect/>
          </a:stretch>
        </p:blipFill>
        <p:spPr>
          <a:xfrm>
            <a:off x="152400" y="59717"/>
            <a:ext cx="8915400" cy="6798283"/>
          </a:xfrm>
          <a:noFill/>
          <a:ln/>
        </p:spPr>
      </p:pic>
    </p:spTree>
    <p:extLst>
      <p:ext uri="{BB962C8B-B14F-4D97-AF65-F5344CB8AC3E}">
        <p14:creationId xmlns:p14="http://schemas.microsoft.com/office/powerpoint/2010/main" xmlns="" val="414862402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45842"/>
            <a:ext cx="8229600" cy="5632311"/>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threePt" dir="t"/>
            </a:scene3d>
            <a:sp3d extrusionH="57150">
              <a:bevelT w="38100" h="38100"/>
              <a:bevelB w="38100" h="38100"/>
            </a:sp3d>
          </a:bodyPr>
          <a:lstStyle/>
          <a:p>
            <a:pPr algn="just"/>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National Judicial Data Grid (NJDG) is intended to be the </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National Data Warehouse for case data including the orders / judgments for Courts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across the country. </a:t>
            </a:r>
          </a:p>
          <a:p>
            <a:pPr algn="just"/>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algn="just"/>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Phase II of the Project will aim at </a:t>
            </a:r>
            <a:r>
              <a:rPr lang="en-US" sz="4000" b="1" dirty="0" smtClean="0">
                <a:ln w="17780" cmpd="sng">
                  <a:solidFill>
                    <a:srgbClr val="FFFFFF"/>
                  </a:solidFill>
                  <a:prstDash val="solid"/>
                  <a:miter lim="800000"/>
                </a:ln>
                <a:solidFill>
                  <a:schemeClr val="tx1"/>
                </a:solidFill>
                <a:effectLst>
                  <a:outerShdw blurRad="38100" dist="38100" dir="2700000" algn="tl" rotWithShape="0">
                    <a:srgbClr val="000000">
                      <a:alpha val="43137"/>
                    </a:srgbClr>
                  </a:outerShdw>
                </a:effectLst>
              </a:rPr>
              <a:t>attaining the full coverage of case data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of Courts across the Country. </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533400" y="611980"/>
            <a:ext cx="8001000" cy="563231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h="25400" prst="softRound"/>
              <a:bevelB h="25400" prst="softRound"/>
            </a:sp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The uploading mechanism in Phase II will gradually shift to auto pull mechanism from State court cloud installations which will ensure </a:t>
            </a:r>
            <a:r>
              <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smooth updation of data on NJDG.</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endParaRPr>
          </a:p>
          <a:p>
            <a:pPr algn="just"/>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Storing the data without the </a:t>
            </a:r>
            <a:r>
              <a:rPr lang="en-US" sz="4000" b="1" dirty="0" smtClean="0">
                <a:ln w="17780" cmpd="sng">
                  <a:solidFill>
                    <a:srgbClr val="FFFFFF"/>
                  </a:solidFill>
                  <a:prstDash val="solid"/>
                  <a:miter lim="800000"/>
                </a:ln>
                <a:solidFill>
                  <a:schemeClr val="tx1"/>
                </a:solidFill>
                <a:effectLst>
                  <a:outerShdw blurRad="38100" dist="38100" dir="2700000" algn="tl" rotWithShape="0">
                    <a:srgbClr val="000000">
                      <a:alpha val="43137"/>
                    </a:srgbClr>
                  </a:outerShdw>
                </a:effectLst>
              </a:rPr>
              <a:t>data analysis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tools will be futile exercise.</a:t>
            </a:r>
            <a:endParaRPr kumimoji="0" lang="en-US"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752600"/>
          </a:xfrm>
        </p:spPr>
        <p:style>
          <a:lnRef idx="1">
            <a:schemeClr val="accent4"/>
          </a:lnRef>
          <a:fillRef idx="3">
            <a:schemeClr val="accent4"/>
          </a:fillRef>
          <a:effectRef idx="2">
            <a:schemeClr val="accent4"/>
          </a:effectRef>
          <a:fontRef idx="minor">
            <a:schemeClr val="lt1"/>
          </a:fontRef>
        </p:style>
        <p:txBody>
          <a:bodyPr>
            <a:normAutofit/>
          </a:bodyPr>
          <a:lstStyle/>
          <a:p>
            <a:r>
              <a:rPr lang="en-US" sz="4400" spc="300" dirty="0" smtClean="0"/>
              <a:t>TOOLS OF DATA ANALYSIS</a:t>
            </a:r>
            <a:endParaRPr lang="en-US" sz="4400" spc="3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229600" cy="6186309"/>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threePt" dir="t"/>
            </a:scene3d>
            <a:sp3d extrusionH="57150">
              <a:bevelT w="38100" h="38100" prst="slope"/>
              <a:bevelB w="38100" h="38100" prst="slope"/>
            </a:sp3d>
          </a:bodyPr>
          <a:lstStyle/>
          <a:p>
            <a:pPr algn="just">
              <a:buFont typeface="Wingdings" pitchFamily="2" charset="2"/>
              <a:buChar char="ü"/>
            </a:pPr>
            <a:r>
              <a:rPr lang="en-US" sz="3600" b="1" u="sng"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rPr>
              <a:t>Data Warehousing</a:t>
            </a:r>
          </a:p>
          <a:p>
            <a:pPr algn="just"/>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Data warehousing is the process of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extracting and storing data to allow easier reporting.</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The process of Data warehousing will help in more efficient </a:t>
            </a:r>
            <a:r>
              <a:rPr lang="en-US" sz="3600" b="1" dirty="0" smtClean="0">
                <a:ln w="17780" cmpd="sng">
                  <a:solidFill>
                    <a:srgbClr val="FFFFFF"/>
                  </a:solidFill>
                  <a:prstDash val="solid"/>
                  <a:miter lim="800000"/>
                </a:ln>
                <a:solidFill>
                  <a:schemeClr val="tx1"/>
                </a:solidFill>
                <a:effectLst>
                  <a:outerShdw blurRad="38100" dist="38100" dir="2700000" algn="tl" rotWithShape="0">
                    <a:srgbClr val="000000">
                      <a:alpha val="43137"/>
                    </a:srgbClr>
                  </a:outerShdw>
                </a:effectLst>
              </a:rPr>
              <a:t>centralization or aggregation of data from multiple sources into one common repository.</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Data warehousing techniques will allow the possibility of </a:t>
            </a:r>
            <a:r>
              <a:rPr lang="en-US" sz="3600" b="1" dirty="0" smtClean="0">
                <a:ln w="10541" cmpd="sng">
                  <a:solidFill>
                    <a:srgbClr val="7D7D7D">
                      <a:tint val="100000"/>
                      <a:shade val="100000"/>
                      <a:satMod val="110000"/>
                    </a:srgbClr>
                  </a:solidFill>
                  <a:prstDash val="solid"/>
                </a:ln>
                <a:solidFill>
                  <a:srgbClr val="00B050"/>
                </a:solidFill>
                <a:effectLst>
                  <a:outerShdw blurRad="38100" dist="38100" dir="2700000" algn="tl">
                    <a:srgbClr val="000000">
                      <a:alpha val="43137"/>
                    </a:srgbClr>
                  </a:outerShdw>
                </a:effectLst>
              </a:rPr>
              <a:t>various dynamic and comprehensive reports</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from the data made available on NJDG portal.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35088"/>
            <a:ext cx="8382000" cy="5447645"/>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threePt" dir="t"/>
            </a:scene3d>
            <a:sp3d extrusionH="57150">
              <a:bevelT w="82550" h="38100" prst="coolSlant"/>
              <a:bevelB w="82550" h="38100" prst="coolSlant"/>
            </a:sp3d>
          </a:bodyPr>
          <a:lstStyle/>
          <a:p>
            <a:pPr algn="just" eaLnBrk="0" fontAlgn="base" hangingPunct="0">
              <a:spcBef>
                <a:spcPts val="1200"/>
              </a:spcBef>
              <a:spcAft>
                <a:spcPts val="1200"/>
              </a:spcAft>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Present functionality of NJDG provides for </a:t>
            </a:r>
          </a:p>
          <a:p>
            <a:pPr marL="463550" indent="-463550" algn="just" eaLnBrk="0" fontAlgn="base" hangingPunct="0">
              <a:spcBef>
                <a:spcPts val="1200"/>
              </a:spcBef>
              <a:spcAft>
                <a:spcPts val="1200"/>
              </a:spcAft>
              <a:buFont typeface="Wingdings" pitchFamily="2" charset="2"/>
              <a:buChar char="Ø"/>
            </a:pPr>
            <a:r>
              <a:rPr lang="en-US" sz="3600" b="1" dirty="0" smtClean="0">
                <a:ln w="19050">
                  <a:solidFill>
                    <a:srgbClr val="7030A0"/>
                  </a:solidFill>
                  <a:prstDash val="solid"/>
                </a:ln>
                <a:solidFill>
                  <a:srgbClr val="FF0000"/>
                </a:solidFill>
                <a:effectLst>
                  <a:outerShdw blurRad="38100" dist="38100" dir="2700000" algn="tl">
                    <a:srgbClr val="000000">
                      <a:alpha val="43137"/>
                    </a:srgbClr>
                  </a:outerShdw>
                </a:effectLst>
                <a:latin typeface="Calibri" pitchFamily="34" charset="0"/>
                <a:ea typeface="Calibri" pitchFamily="34" charset="0"/>
                <a:cs typeface="ArialMT"/>
              </a:rPr>
              <a:t>reports of undated (non-updated) cases in the system</a:t>
            </a:r>
            <a:r>
              <a:rPr lang="en-US" sz="3600" b="1" dirty="0" smtClean="0">
                <a:ln w="1905"/>
                <a:solidFill>
                  <a:srgbClr val="FF0000"/>
                </a:solidFill>
                <a:effectLst>
                  <a:outerShdw blurRad="38100" dist="38100" dir="2700000" algn="tl">
                    <a:srgbClr val="000000">
                      <a:alpha val="43137"/>
                    </a:srgbClr>
                  </a:outerShdw>
                </a:effectLst>
                <a:latin typeface="Calibri" pitchFamily="34" charset="0"/>
                <a:ea typeface="Calibri" pitchFamily="34" charset="0"/>
                <a:cs typeface="ArialMT"/>
              </a:rPr>
              <a:t>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which needs to be further improved to be converted to auto alerts through email and NJDG dashboard.</a:t>
            </a:r>
          </a:p>
          <a:p>
            <a:pPr marL="463550" lvl="0" indent="-463550" algn="just" eaLnBrk="0" fontAlgn="base" hangingPunct="0">
              <a:spcBef>
                <a:spcPts val="1200"/>
              </a:spcBef>
              <a:spcAft>
                <a:spcPts val="1200"/>
              </a:spcAft>
              <a:buFont typeface="Wingdings" pitchFamily="2" charset="2"/>
              <a:buChar char="Ø"/>
            </a:pPr>
            <a:r>
              <a:rPr lang="en-US" sz="3600" b="1" dirty="0" smtClean="0">
                <a:ln w="17780" cmpd="sng">
                  <a:solidFill>
                    <a:schemeClr val="accent3">
                      <a:lumMod val="50000"/>
                    </a:schemeClr>
                  </a:solidFill>
                  <a:prstDash val="solid"/>
                  <a:miter lim="800000"/>
                </a:ln>
                <a:solidFill>
                  <a:schemeClr val="tx1"/>
                </a:solidFill>
                <a:effectLst>
                  <a:outerShdw blurRad="38100" dist="38100" dir="2700000" algn="tl" rotWithShape="0">
                    <a:srgbClr val="000000">
                      <a:alpha val="43137"/>
                    </a:srgbClr>
                  </a:outerShdw>
                </a:effectLst>
                <a:latin typeface="Calibri" pitchFamily="34" charset="0"/>
                <a:ea typeface="Calibri" pitchFamily="34" charset="0"/>
                <a:cs typeface="ArialMT"/>
              </a:rPr>
              <a:t>Graphical Charts</a:t>
            </a:r>
            <a:r>
              <a:rPr lang="en-US" sz="3600" b="1" dirty="0" smtClean="0">
                <a:ln w="1905">
                  <a:solidFill>
                    <a:schemeClr val="accent3">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for reports of NJDG.</a:t>
            </a: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endParaRPr>
          </a:p>
          <a:p>
            <a:pPr marL="463550" lvl="0" indent="-463550" algn="just" eaLnBrk="0" fontAlgn="base" hangingPunct="0">
              <a:spcBef>
                <a:spcPts val="1200"/>
              </a:spcBef>
              <a:spcAft>
                <a:spcPts val="1200"/>
              </a:spcAft>
              <a:buFont typeface="Wingdings" pitchFamily="2" charset="2"/>
              <a:buChar char="Ø"/>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Judicial Performance Assessment Mechanism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through NJDG.</a:t>
            </a: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
            <a:ext cx="9144000" cy="720090"/>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lIns="103526" tIns="51763" rIns="103526" bIns="51763">
            <a:spAutoFit/>
          </a:bodyPr>
          <a:lstStyle/>
          <a:p>
            <a:pPr defTabSz="1391047" fontAlgn="auto">
              <a:spcBef>
                <a:spcPts val="0"/>
              </a:spcBef>
              <a:spcAft>
                <a:spcPts val="0"/>
              </a:spcAft>
              <a:defRPr/>
            </a:pPr>
            <a:r>
              <a:rPr lang="en-US" sz="4000" b="1" cap="all" dirty="0">
                <a:ln w="9000" cmpd="sng">
                  <a:solidFill>
                    <a:schemeClr val="accent4">
                      <a:shade val="50000"/>
                      <a:satMod val="120000"/>
                    </a:schemeClr>
                  </a:solidFill>
                  <a:prstDash val="solid"/>
                </a:ln>
                <a:solidFill>
                  <a:schemeClr val="tx2"/>
                </a:solidFill>
                <a:effectLst>
                  <a:outerShdw blurRad="38100" dist="38100" dir="2700000" algn="tl">
                    <a:srgbClr val="000000">
                      <a:alpha val="43137"/>
                    </a:srgbClr>
                  </a:outerShdw>
                  <a:reflection blurRad="12700" stA="28000" endPos="45000" dist="1000" dir="5400000" sy="-100000" algn="bl" rotWithShape="0"/>
                </a:effectLst>
                <a:latin typeface="Bitstream Vera Serif" pitchFamily="18" charset="0"/>
              </a:rPr>
              <a:t>object</a:t>
            </a:r>
          </a:p>
        </p:txBody>
      </p:sp>
      <p:sp>
        <p:nvSpPr>
          <p:cNvPr id="7" name="Content Placeholder 2"/>
          <p:cNvSpPr>
            <a:spLocks noGrp="1"/>
          </p:cNvSpPr>
          <p:nvPr>
            <p:ph idx="1"/>
          </p:nvPr>
        </p:nvSpPr>
        <p:spPr>
          <a:xfrm>
            <a:off x="0" y="686545"/>
            <a:ext cx="9144000" cy="5637477"/>
          </a:xfrm>
        </p:spPr>
        <p:txBody>
          <a:bodyPr rtlCol="0">
            <a:normAutofit fontScale="62500" lnSpcReduction="20000"/>
            <a:scene3d>
              <a:camera prst="orthographicFront"/>
              <a:lightRig rig="threePt" dir="t"/>
            </a:scene3d>
            <a:sp3d extrusionH="57150" contourW="12700">
              <a:bevelT w="38100" h="38100" prst="relaxedInset"/>
              <a:bevelB w="38100" h="38100" prst="relaxedInset"/>
              <a:contourClr>
                <a:schemeClr val="accent6">
                  <a:lumMod val="50000"/>
                </a:schemeClr>
              </a:contourClr>
            </a:sp3d>
          </a:bodyPr>
          <a:lstStyle/>
          <a:p>
            <a:pPr marL="388222" indent="-388222" algn="just" defTabSz="1035258" fontAlgn="auto">
              <a:lnSpc>
                <a:spcPct val="120000"/>
              </a:lnSpc>
              <a:spcAft>
                <a:spcPts val="0"/>
              </a:spcAft>
              <a:buFont typeface="Arial" pitchFamily="34" charset="0"/>
              <a:buChar char="•"/>
              <a:defRPr/>
            </a:pPr>
            <a:endParaRPr lang="en-US" sz="5400" b="1" dirty="0">
              <a:solidFill>
                <a:srgbClr val="CC0099"/>
              </a:solidFill>
              <a:effectLst>
                <a:outerShdw blurRad="38100" dist="38100" dir="2700000" algn="tl">
                  <a:srgbClr val="C0C0C0"/>
                </a:outerShdw>
              </a:effectLst>
              <a:latin typeface="Bookman Old Style" pitchFamily="18" charset="0"/>
              <a:ea typeface="+mj-ea"/>
              <a:cs typeface="+mj-cs"/>
            </a:endParaRPr>
          </a:p>
          <a:p>
            <a:pPr marL="0" indent="0" algn="just" defTabSz="1035258" fontAlgn="auto">
              <a:lnSpc>
                <a:spcPct val="120000"/>
              </a:lnSpc>
              <a:spcAft>
                <a:spcPts val="0"/>
              </a:spcAft>
              <a:buNone/>
              <a:defRPr/>
            </a:pPr>
            <a:r>
              <a:rPr lang="en-US" sz="6500" b="1" dirty="0">
                <a:solidFill>
                  <a:schemeClr val="tx2"/>
                </a:solidFill>
                <a:effectLst>
                  <a:outerShdw blurRad="38100" dist="38100" dir="2700000" algn="tl">
                    <a:srgbClr val="C0C0C0"/>
                  </a:outerShdw>
                </a:effectLst>
                <a:latin typeface="Bookman Old Style" pitchFamily="18" charset="0"/>
                <a:ea typeface="+mj-ea"/>
                <a:cs typeface="+mj-cs"/>
              </a:rPr>
              <a:t>The access mechanism provided on ecourts.gov.in under NJDG (National Judicial Data Grid) may be useful to study the kind of reports generated from the data uploaded by Court Complexes across </a:t>
            </a:r>
            <a:r>
              <a:rPr lang="en-US" sz="6500" b="1" dirty="0" smtClean="0">
                <a:solidFill>
                  <a:schemeClr val="tx2"/>
                </a:solidFill>
                <a:effectLst>
                  <a:outerShdw blurRad="38100" dist="38100" dir="2700000" algn="tl">
                    <a:srgbClr val="C0C0C0"/>
                  </a:outerShdw>
                </a:effectLst>
                <a:latin typeface="Bookman Old Style" pitchFamily="18" charset="0"/>
                <a:ea typeface="+mj-ea"/>
                <a:cs typeface="+mj-cs"/>
              </a:rPr>
              <a:t>the country</a:t>
            </a:r>
            <a:r>
              <a:rPr lang="en-US" sz="6500" b="1" dirty="0">
                <a:solidFill>
                  <a:schemeClr val="tx2"/>
                </a:solidFill>
                <a:effectLst>
                  <a:outerShdw blurRad="38100" dist="38100" dir="2700000" algn="tl">
                    <a:srgbClr val="C0C0C0"/>
                  </a:outerShdw>
                </a:effectLst>
                <a:latin typeface="Bookman Old Style" pitchFamily="18" charset="0"/>
                <a:ea typeface="+mj-ea"/>
                <a:cs typeface="+mj-cs"/>
              </a:rPr>
              <a:t>.</a:t>
            </a:r>
            <a:r>
              <a:rPr lang="en-US" sz="5400" b="1" dirty="0">
                <a:solidFill>
                  <a:srgbClr val="CC0099"/>
                </a:solidFill>
                <a:effectLst>
                  <a:outerShdw blurRad="38100" dist="38100" dir="2700000" algn="tl">
                    <a:srgbClr val="C0C0C0"/>
                  </a:outerShdw>
                </a:effectLst>
                <a:latin typeface="Bookman Old Style" pitchFamily="18" charset="0"/>
                <a:ea typeface="+mj-ea"/>
                <a:cs typeface="+mj-cs"/>
              </a:rPr>
              <a:t>  </a:t>
            </a:r>
            <a:endParaRPr lang="en-US" dirty="0">
              <a:solidFill>
                <a:srgbClr val="427176"/>
              </a:solidFill>
              <a:latin typeface="High Tower Text" pitchFamily="18" charset="0"/>
            </a:endParaRPr>
          </a:p>
        </p:txBody>
      </p:sp>
      <p:cxnSp>
        <p:nvCxnSpPr>
          <p:cNvPr id="10" name="Straight Connector 9"/>
          <p:cNvCxnSpPr/>
          <p:nvPr/>
        </p:nvCxnSpPr>
        <p:spPr>
          <a:xfrm>
            <a:off x="0" y="685800"/>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52400"/>
            <a:ext cx="8382000" cy="6477000"/>
          </a:xfrm>
        </p:spPr>
        <p:txBody>
          <a:bodyPr rtlCol="0">
            <a:normAutofit fontScale="92500"/>
            <a:scene3d>
              <a:camera prst="orthographicFront"/>
              <a:lightRig rig="sunset" dir="t"/>
            </a:scene3d>
            <a:sp3d extrusionH="57150" prstMaterial="metal">
              <a:bevelT w="38100" h="38100" prst="angle"/>
              <a:bevelB w="38100" h="38100" prst="angle"/>
              <a:extrusionClr>
                <a:schemeClr val="accent2">
                  <a:lumMod val="75000"/>
                </a:schemeClr>
              </a:extrusionClr>
            </a:sp3d>
          </a:bodyPr>
          <a:lstStyle/>
          <a:p>
            <a:pPr marL="388222" indent="-388222" algn="just" defTabSz="1035258" fontAlgn="auto">
              <a:lnSpc>
                <a:spcPct val="80000"/>
              </a:lnSpc>
              <a:spcAft>
                <a:spcPts val="0"/>
              </a:spcAft>
              <a:buFont typeface="Arial" pitchFamily="34" charset="0"/>
              <a:buChar char="•"/>
              <a:defRPr/>
            </a:pPr>
            <a:r>
              <a:rPr lang="en-US" sz="4900" b="1" dirty="0">
                <a:solidFill>
                  <a:schemeClr val="tx2"/>
                </a:solidFill>
                <a:effectLst>
                  <a:outerShdw blurRad="38100" dist="38100" dir="2700000" algn="tl">
                    <a:srgbClr val="C0C0C0"/>
                  </a:outerShdw>
                </a:effectLst>
                <a:latin typeface="Bookman Old Style" pitchFamily="18" charset="0"/>
                <a:ea typeface="+mj-ea"/>
                <a:cs typeface="+mj-cs"/>
              </a:rPr>
              <a:t>This reports are accessible presently only in </a:t>
            </a:r>
            <a:r>
              <a:rPr lang="en-US" sz="4900" b="1" dirty="0" err="1">
                <a:solidFill>
                  <a:schemeClr val="tx2"/>
                </a:solidFill>
                <a:effectLst>
                  <a:outerShdw blurRad="38100" dist="38100" dir="2700000" algn="tl">
                    <a:srgbClr val="C0C0C0"/>
                  </a:outerShdw>
                </a:effectLst>
                <a:latin typeface="Bookman Old Style" pitchFamily="18" charset="0"/>
                <a:ea typeface="+mj-ea"/>
                <a:cs typeface="+mj-cs"/>
              </a:rPr>
              <a:t>NICNet</a:t>
            </a:r>
            <a:r>
              <a:rPr lang="en-US" sz="4900" b="1" dirty="0">
                <a:solidFill>
                  <a:schemeClr val="tx2"/>
                </a:solidFill>
                <a:effectLst>
                  <a:outerShdw blurRad="38100" dist="38100" dir="2700000" algn="tl">
                    <a:srgbClr val="C0C0C0"/>
                  </a:outerShdw>
                </a:effectLst>
                <a:latin typeface="Bookman Old Style" pitchFamily="18" charset="0"/>
                <a:ea typeface="+mj-ea"/>
                <a:cs typeface="+mj-cs"/>
              </a:rPr>
              <a:t> network </a:t>
            </a:r>
            <a:r>
              <a:rPr lang="en-US" sz="4900" b="1" dirty="0" smtClean="0">
                <a:solidFill>
                  <a:schemeClr val="tx2"/>
                </a:solidFill>
                <a:effectLst>
                  <a:outerShdw blurRad="38100" dist="38100" dir="2700000" algn="tl">
                    <a:srgbClr val="C0C0C0"/>
                  </a:outerShdw>
                </a:effectLst>
                <a:latin typeface="Bookman Old Style" pitchFamily="18" charset="0"/>
                <a:ea typeface="+mj-ea"/>
                <a:cs typeface="+mj-cs"/>
              </a:rPr>
              <a:t>at: </a:t>
            </a:r>
            <a:r>
              <a:rPr lang="en-US" sz="4300" b="1" i="1" dirty="0" smtClean="0">
                <a:solidFill>
                  <a:schemeClr val="tx2"/>
                </a:solidFill>
                <a:effectLst>
                  <a:outerShdw blurRad="38100" dist="38100" dir="2700000" algn="tl">
                    <a:srgbClr val="000000">
                      <a:alpha val="43137"/>
                    </a:srgbClr>
                  </a:outerShdw>
                </a:effectLst>
                <a:latin typeface="Bookman Old Style" pitchFamily="18" charset="0"/>
                <a:ea typeface="+mj-ea"/>
                <a:cs typeface="+mj-cs"/>
                <a:hlinkClick r:id="rId2"/>
              </a:rPr>
              <a:t>http</a:t>
            </a:r>
            <a:r>
              <a:rPr lang="en-US" sz="4300" b="1" i="1" dirty="0">
                <a:solidFill>
                  <a:schemeClr val="tx2"/>
                </a:solidFill>
                <a:effectLst>
                  <a:outerShdw blurRad="38100" dist="38100" dir="2700000" algn="tl">
                    <a:srgbClr val="000000">
                      <a:alpha val="43137"/>
                    </a:srgbClr>
                  </a:outerShdw>
                </a:effectLst>
                <a:latin typeface="Bookman Old Style" pitchFamily="18" charset="0"/>
                <a:ea typeface="+mj-ea"/>
                <a:cs typeface="+mj-cs"/>
                <a:hlinkClick r:id="rId2"/>
              </a:rPr>
              <a:t>://</a:t>
            </a:r>
            <a:r>
              <a:rPr lang="en-US" sz="4300" b="1" i="1" dirty="0" smtClean="0">
                <a:solidFill>
                  <a:schemeClr val="tx2"/>
                </a:solidFill>
                <a:effectLst>
                  <a:outerShdw blurRad="38100" dist="38100" dir="2700000" algn="tl">
                    <a:srgbClr val="000000">
                      <a:alpha val="43137"/>
                    </a:srgbClr>
                  </a:outerShdw>
                </a:effectLst>
                <a:latin typeface="Bookman Old Style" pitchFamily="18" charset="0"/>
                <a:ea typeface="+mj-ea"/>
                <a:cs typeface="+mj-cs"/>
                <a:hlinkClick r:id="rId2"/>
              </a:rPr>
              <a:t>10.248.118.147/njdg_public/</a:t>
            </a:r>
            <a:endParaRPr lang="en-US" sz="4300" b="1" i="1" dirty="0">
              <a:solidFill>
                <a:schemeClr val="tx2"/>
              </a:solidFill>
              <a:effectLst>
                <a:outerShdw blurRad="38100" dist="38100" dir="2700000" algn="tl">
                  <a:srgbClr val="000000">
                    <a:alpha val="43137"/>
                  </a:srgbClr>
                </a:outerShdw>
              </a:effectLst>
              <a:latin typeface="Bookman Old Style" pitchFamily="18" charset="0"/>
              <a:ea typeface="+mj-ea"/>
              <a:cs typeface="+mj-cs"/>
            </a:endParaRPr>
          </a:p>
          <a:p>
            <a:pPr marL="388222" indent="-388222" algn="just" defTabSz="1035258" fontAlgn="auto">
              <a:lnSpc>
                <a:spcPct val="80000"/>
              </a:lnSpc>
              <a:spcAft>
                <a:spcPts val="0"/>
              </a:spcAft>
              <a:buFont typeface="Arial" pitchFamily="34" charset="0"/>
              <a:buChar char="•"/>
              <a:defRPr/>
            </a:pPr>
            <a:r>
              <a:rPr lang="en-US" sz="4900" b="1" dirty="0" smtClean="0">
                <a:solidFill>
                  <a:schemeClr val="tx2"/>
                </a:solidFill>
                <a:effectLst>
                  <a:outerShdw blurRad="38100" dist="38100" dir="2700000" algn="tl">
                    <a:srgbClr val="C0C0C0"/>
                  </a:outerShdw>
                </a:effectLst>
                <a:latin typeface="Bookman Old Style" pitchFamily="18" charset="0"/>
                <a:ea typeface="+mj-ea"/>
                <a:cs typeface="+mj-cs"/>
              </a:rPr>
              <a:t>The </a:t>
            </a:r>
            <a:r>
              <a:rPr lang="en-US" sz="4900" b="1" dirty="0">
                <a:solidFill>
                  <a:schemeClr val="tx2"/>
                </a:solidFill>
                <a:effectLst>
                  <a:outerShdw blurRad="38100" dist="38100" dir="2700000" algn="tl">
                    <a:srgbClr val="C0C0C0"/>
                  </a:outerShdw>
                </a:effectLst>
                <a:latin typeface="Bookman Old Style" pitchFamily="18" charset="0"/>
                <a:ea typeface="+mj-ea"/>
                <a:cs typeface="+mj-cs"/>
              </a:rPr>
              <a:t>data available through this link only of those Court Complexes where CIS data migration has been completed to National Core version.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641892"/>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2"/>
            <a:ext cx="9144000" cy="520035"/>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lIns="103526" tIns="51763" rIns="103526" bIns="51763">
            <a:spAutoFit/>
          </a:bodyPr>
          <a:lstStyle/>
          <a:p>
            <a:pPr defTabSz="1391047" fontAlgn="auto">
              <a:spcBef>
                <a:spcPts val="0"/>
              </a:spcBef>
              <a:spcAft>
                <a:spcPts val="0"/>
              </a:spcAft>
              <a:defRPr/>
            </a:pPr>
            <a:r>
              <a:rPr lang="en-US" sz="2700" b="1" cap="all" dirty="0">
                <a:ln w="9000" cmpd="sng">
                  <a:solidFill>
                    <a:schemeClr val="accent4">
                      <a:shade val="50000"/>
                      <a:satMod val="120000"/>
                    </a:schemeClr>
                  </a:solidFill>
                  <a:prstDash val="solid"/>
                </a:ln>
                <a:solidFill>
                  <a:schemeClr val="tx2"/>
                </a:solidFill>
                <a:effectLst>
                  <a:outerShdw blurRad="38100" dist="38100" dir="2700000" algn="tl">
                    <a:srgbClr val="000000">
                      <a:alpha val="43137"/>
                    </a:srgbClr>
                  </a:outerShdw>
                  <a:reflection blurRad="12700" stA="28000" endPos="45000" dist="1000" dir="5400000" sy="-100000" algn="bl" rotWithShape="0"/>
                </a:effectLst>
                <a:latin typeface="Bitstream Vera Serif" pitchFamily="18" charset="0"/>
              </a:rPr>
              <a:t>NATIONAL DASH BOARD</a:t>
            </a:r>
          </a:p>
        </p:txBody>
      </p:sp>
      <p:pic>
        <p:nvPicPr>
          <p:cNvPr id="5124" name="Picture 5" descr="C:\Documents and Settings\VIRU\Desktop\njdg\1_NationalDashB.png"/>
          <p:cNvPicPr>
            <a:picLocks noChangeAspect="1" noChangeArrowheads="1"/>
          </p:cNvPicPr>
          <p:nvPr/>
        </p:nvPicPr>
        <p:blipFill>
          <a:blip r:embed="rId2" cstate="print"/>
          <a:srcRect/>
          <a:stretch>
            <a:fillRect/>
          </a:stretch>
        </p:blipFill>
        <p:spPr bwMode="auto">
          <a:xfrm>
            <a:off x="0" y="839110"/>
            <a:ext cx="9144000" cy="5790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571191"/>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2"/>
            <a:ext cx="9144000" cy="520035"/>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lIns="103526" tIns="51763" rIns="103526" bIns="51763">
            <a:spAutoFit/>
          </a:bodyPr>
          <a:lstStyle/>
          <a:p>
            <a:pPr defTabSz="1391047" fontAlgn="auto">
              <a:spcBef>
                <a:spcPts val="0"/>
              </a:spcBef>
              <a:spcAft>
                <a:spcPts val="0"/>
              </a:spcAft>
              <a:defRPr/>
            </a:pPr>
            <a:r>
              <a:rPr lang="en-US" sz="2700" b="1" cap="all" dirty="0">
                <a:ln w="9000" cmpd="sng">
                  <a:solidFill>
                    <a:schemeClr val="accent4">
                      <a:shade val="50000"/>
                      <a:satMod val="120000"/>
                    </a:schemeClr>
                  </a:solidFill>
                  <a:prstDash val="solid"/>
                </a:ln>
                <a:solidFill>
                  <a:schemeClr val="tx2"/>
                </a:solidFill>
                <a:effectLst>
                  <a:outerShdw blurRad="38100" dist="38100" dir="2700000" algn="tl">
                    <a:srgbClr val="000000">
                      <a:alpha val="43137"/>
                    </a:srgbClr>
                  </a:outerShdw>
                  <a:reflection blurRad="12700" stA="28000" endPos="45000" dist="1000" dir="5400000" sy="-100000" algn="bl" rotWithShape="0"/>
                </a:effectLst>
                <a:latin typeface="Bitstream Vera Serif" pitchFamily="18" charset="0"/>
              </a:rPr>
              <a:t>NATIONAL DASH BOARD</a:t>
            </a:r>
          </a:p>
        </p:txBody>
      </p:sp>
      <p:pic>
        <p:nvPicPr>
          <p:cNvPr id="6148" name="Picture 2"/>
          <p:cNvPicPr>
            <a:picLocks noChangeAspect="1" noChangeArrowheads="1"/>
          </p:cNvPicPr>
          <p:nvPr/>
        </p:nvPicPr>
        <p:blipFill>
          <a:blip r:embed="rId2" cstate="print"/>
          <a:srcRect l="53632" t="6062" r="3407" b="9067"/>
          <a:stretch>
            <a:fillRect/>
          </a:stretch>
        </p:blipFill>
        <p:spPr bwMode="auto">
          <a:xfrm>
            <a:off x="0" y="660497"/>
            <a:ext cx="9144000" cy="6197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571191"/>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2"/>
            <a:ext cx="9144000" cy="950923"/>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lIns="103526" tIns="51763" rIns="103526" bIns="51763">
            <a:spAutoFit/>
          </a:bodyPr>
          <a:lstStyle/>
          <a:p>
            <a:pPr defTabSz="1391047" fontAlgn="auto">
              <a:spcBef>
                <a:spcPts val="0"/>
              </a:spcBef>
              <a:spcAft>
                <a:spcPts val="0"/>
              </a:spcAft>
              <a:defRPr/>
            </a:pPr>
            <a:r>
              <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Copperplate Gothic Bold" pitchFamily="34" charset="0"/>
              </a:rPr>
              <a:t>STATE WISE DASH BOARD</a:t>
            </a:r>
            <a:endPar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Bitstream Vera Serif" pitchFamily="18" charset="0"/>
            </a:endParaRPr>
          </a:p>
          <a:p>
            <a:pPr defTabSz="1391047" fontAlgn="auto">
              <a:spcBef>
                <a:spcPts val="0"/>
              </a:spcBef>
              <a:spcAft>
                <a:spcPts val="0"/>
              </a:spcAft>
              <a:defRPr/>
            </a:pPr>
            <a:endParaRPr lang="en-US" sz="2700" b="1" cap="all" dirty="0">
              <a:ln w="9000" cmpd="sng">
                <a:solidFill>
                  <a:schemeClr val="accent4">
                    <a:shade val="50000"/>
                    <a:satMod val="120000"/>
                  </a:schemeClr>
                </a:solidFill>
                <a:prstDash val="solid"/>
              </a:ln>
              <a:solidFill>
                <a:schemeClr val="tx2"/>
              </a:solidFill>
              <a:effectLst>
                <a:outerShdw blurRad="38100" dist="38100" dir="2700000" algn="tl">
                  <a:srgbClr val="000000">
                    <a:alpha val="43137"/>
                  </a:srgbClr>
                </a:outerShdw>
                <a:reflection blurRad="12700" stA="28000" endPos="45000" dist="1000" dir="5400000" sy="-100000" algn="bl" rotWithShape="0"/>
              </a:effectLst>
              <a:latin typeface="Bitstream Vera Serif" pitchFamily="18" charset="0"/>
            </a:endParaRPr>
          </a:p>
        </p:txBody>
      </p:sp>
      <p:pic>
        <p:nvPicPr>
          <p:cNvPr id="7172" name="Picture 2" descr="C:\Documents and Settings\VIRU\Desktop\njdg\punjab.jpg"/>
          <p:cNvPicPr>
            <a:picLocks noChangeAspect="1" noChangeArrowheads="1"/>
          </p:cNvPicPr>
          <p:nvPr/>
        </p:nvPicPr>
        <p:blipFill>
          <a:blip r:embed="rId2" cstate="print"/>
          <a:srcRect/>
          <a:stretch>
            <a:fillRect/>
          </a:stretch>
        </p:blipFill>
        <p:spPr bwMode="auto">
          <a:xfrm>
            <a:off x="0" y="660497"/>
            <a:ext cx="9144000" cy="5894233"/>
          </a:xfrm>
          <a:prstGeom prst="rect">
            <a:avLst/>
          </a:prstGeom>
          <a:noFill/>
          <a:ln w="9525">
            <a:noFill/>
            <a:miter lim="800000"/>
            <a:headEnd/>
            <a:tailEnd/>
          </a:ln>
        </p:spPr>
      </p:pic>
      <p:sp>
        <p:nvSpPr>
          <p:cNvPr id="8" name="Oval 7"/>
          <p:cNvSpPr/>
          <p:nvPr/>
        </p:nvSpPr>
        <p:spPr>
          <a:xfrm>
            <a:off x="444500" y="2982468"/>
            <a:ext cx="952500" cy="267920"/>
          </a:xfrm>
          <a:prstGeom prst="ellipse">
            <a:avLst/>
          </a:prstGeom>
          <a:solidFill>
            <a:srgbClr val="FF0000">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5258" fontAlgn="auto">
              <a:spcBef>
                <a:spcPts val="0"/>
              </a:spcBef>
              <a:spcAft>
                <a:spcPts val="0"/>
              </a:spcAft>
              <a:defRPr/>
            </a:pPr>
            <a:endParaRPr lang="en-US"/>
          </a:p>
        </p:txBody>
      </p:sp>
      <p:sp>
        <p:nvSpPr>
          <p:cNvPr id="9" name="Right Arrow 8"/>
          <p:cNvSpPr/>
          <p:nvPr/>
        </p:nvSpPr>
        <p:spPr>
          <a:xfrm>
            <a:off x="1460500" y="3071774"/>
            <a:ext cx="508000" cy="89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5258" fontAlgn="auto">
              <a:spcBef>
                <a:spcPts val="0"/>
              </a:spcBef>
              <a:spcAft>
                <a:spcPts val="0"/>
              </a:spcAft>
              <a:defRPr/>
            </a:pPr>
            <a:endParaRPr lang="en-US"/>
          </a:p>
        </p:txBody>
      </p:sp>
      <p:sp>
        <p:nvSpPr>
          <p:cNvPr id="10" name="Wave 9"/>
          <p:cNvSpPr/>
          <p:nvPr/>
        </p:nvSpPr>
        <p:spPr>
          <a:xfrm>
            <a:off x="1968500" y="2446628"/>
            <a:ext cx="3238500" cy="1518212"/>
          </a:xfrm>
          <a:prstGeom prst="wave">
            <a:avLst>
              <a:gd name="adj1" fmla="val 12500"/>
              <a:gd name="adj2" fmla="val 0"/>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5258" fontAlgn="auto">
              <a:spcBef>
                <a:spcPts val="0"/>
              </a:spcBef>
              <a:spcAft>
                <a:spcPts val="0"/>
              </a:spcAft>
              <a:defRPr/>
            </a:pPr>
            <a:endParaRPr lang="en-US" dirty="0">
              <a:solidFill>
                <a:srgbClr val="C00000"/>
              </a:solidFill>
            </a:endParaRPr>
          </a:p>
          <a:p>
            <a:pPr algn="ctr" defTabSz="1035258" fontAlgn="auto">
              <a:spcBef>
                <a:spcPts val="0"/>
              </a:spcBef>
              <a:spcAft>
                <a:spcPts val="0"/>
              </a:spcAft>
              <a:defRPr/>
            </a:pPr>
            <a:r>
              <a:rPr lang="en-US" dirty="0">
                <a:solidFill>
                  <a:srgbClr val="C00000"/>
                </a:solidFill>
              </a:rPr>
              <a:t>Select State from drop down and click </a:t>
            </a:r>
            <a:r>
              <a:rPr lang="en-US" b="1" dirty="0">
                <a:solidFill>
                  <a:srgbClr val="C00000"/>
                </a:solidFill>
              </a:rPr>
              <a:t>Go</a:t>
            </a:r>
          </a:p>
          <a:p>
            <a:pPr algn="ctr" defTabSz="1035258"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9"/>
          <p:cNvPicPr>
            <a:picLocks noGrp="1" noChangeAspect="1" noChangeArrowheads="1"/>
          </p:cNvPicPr>
          <p:nvPr>
            <p:ph/>
          </p:nvPr>
        </p:nvPicPr>
        <p:blipFill>
          <a:blip r:embed="rId3" cstate="print"/>
          <a:stretch>
            <a:fillRect/>
          </a:stretch>
        </p:blipFill>
        <p:spPr>
          <a:xfrm>
            <a:off x="15286" y="76200"/>
            <a:ext cx="9128714" cy="6705600"/>
          </a:xfrm>
          <a:noFill/>
          <a:ln/>
        </p:spPr>
      </p:pic>
    </p:spTree>
    <p:extLst>
      <p:ext uri="{BB962C8B-B14F-4D97-AF65-F5344CB8AC3E}">
        <p14:creationId xmlns:p14="http://schemas.microsoft.com/office/powerpoint/2010/main" xmlns="" val="320745438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571191"/>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1"/>
            <a:ext cx="9144000" cy="535424"/>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wrap="square" lIns="103526" tIns="51763" rIns="103526" bIns="51763">
            <a:spAutoFit/>
          </a:bodyPr>
          <a:lstStyle/>
          <a:p>
            <a:pPr defTabSz="1391047" fontAlgn="auto">
              <a:spcBef>
                <a:spcPts val="0"/>
              </a:spcBef>
              <a:spcAft>
                <a:spcPts val="0"/>
              </a:spcAft>
              <a:defRPr/>
            </a:pPr>
            <a:r>
              <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Copperplate Gothic Bold" pitchFamily="34" charset="0"/>
              </a:rPr>
              <a:t>STATE WISE DASH BOARD</a:t>
            </a:r>
            <a:endParaRPr lang="en-US" sz="2700" b="1" cap="all" dirty="0">
              <a:ln w="9000" cmpd="sng">
                <a:solidFill>
                  <a:schemeClr val="accent4">
                    <a:shade val="50000"/>
                    <a:satMod val="120000"/>
                  </a:schemeClr>
                </a:solidFill>
                <a:prstDash val="solid"/>
              </a:ln>
              <a:solidFill>
                <a:schemeClr val="tx2"/>
              </a:solidFill>
              <a:effectLst>
                <a:outerShdw blurRad="38100" dist="38100" dir="2700000" algn="tl">
                  <a:srgbClr val="000000">
                    <a:alpha val="43137"/>
                  </a:srgbClr>
                </a:outerShdw>
                <a:reflection blurRad="12700" stA="28000" endPos="45000" dist="1000" dir="5400000" sy="-100000" algn="bl" rotWithShape="0"/>
              </a:effectLst>
              <a:latin typeface="Bitstream Vera Serif" pitchFamily="18" charset="0"/>
            </a:endParaRPr>
          </a:p>
        </p:txBody>
      </p:sp>
      <p:pic>
        <p:nvPicPr>
          <p:cNvPr id="8196" name="Picture 2" descr="C:\Documents and Settings\VIRU\Desktop\njdg\2_2_State wise 2_2_dashboard.png"/>
          <p:cNvPicPr>
            <a:picLocks noChangeAspect="1" noChangeArrowheads="1"/>
          </p:cNvPicPr>
          <p:nvPr/>
        </p:nvPicPr>
        <p:blipFill>
          <a:blip r:embed="rId2" cstate="print"/>
          <a:srcRect/>
          <a:stretch>
            <a:fillRect/>
          </a:stretch>
        </p:blipFill>
        <p:spPr bwMode="auto">
          <a:xfrm>
            <a:off x="0" y="660497"/>
            <a:ext cx="9144000" cy="6197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571191"/>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1"/>
            <a:ext cx="9144000" cy="535424"/>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lIns="103526" tIns="51763" rIns="103526" bIns="51763">
            <a:spAutoFit/>
          </a:bodyPr>
          <a:lstStyle/>
          <a:p>
            <a:pPr defTabSz="1391047" fontAlgn="auto">
              <a:spcBef>
                <a:spcPts val="0"/>
              </a:spcBef>
              <a:spcAft>
                <a:spcPts val="0"/>
              </a:spcAft>
              <a:defRPr/>
            </a:pPr>
            <a:r>
              <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Copperplate Gothic Bold" pitchFamily="34" charset="0"/>
              </a:rPr>
              <a:t>STATE WISE DASH BOARD</a:t>
            </a:r>
            <a:endParaRPr lang="en-US" sz="2700" b="1" cap="all" dirty="0">
              <a:ln w="9000" cmpd="sng">
                <a:solidFill>
                  <a:schemeClr val="accent4">
                    <a:shade val="50000"/>
                    <a:satMod val="120000"/>
                  </a:schemeClr>
                </a:solidFill>
                <a:prstDash val="solid"/>
              </a:ln>
              <a:solidFill>
                <a:schemeClr val="tx2"/>
              </a:solidFill>
              <a:effectLst>
                <a:outerShdw blurRad="38100" dist="38100" dir="2700000" algn="tl">
                  <a:srgbClr val="000000">
                    <a:alpha val="43137"/>
                  </a:srgbClr>
                </a:outerShdw>
                <a:reflection blurRad="12700" stA="28000" endPos="45000" dist="1000" dir="5400000" sy="-100000" algn="bl" rotWithShape="0"/>
              </a:effectLst>
              <a:latin typeface="Bitstream Vera Serif" pitchFamily="18" charset="0"/>
            </a:endParaRPr>
          </a:p>
        </p:txBody>
      </p:sp>
      <p:pic>
        <p:nvPicPr>
          <p:cNvPr id="9220" name="Picture 2" descr="C:\Documents and Settings\VIRU\Desktop\njdg\2_1_State wise dashboard_2.png"/>
          <p:cNvPicPr>
            <a:picLocks noChangeAspect="1" noChangeArrowheads="1"/>
          </p:cNvPicPr>
          <p:nvPr/>
        </p:nvPicPr>
        <p:blipFill>
          <a:blip r:embed="rId2" cstate="print"/>
          <a:srcRect l="3522" t="6003" r="4930" b="20692"/>
          <a:stretch>
            <a:fillRect/>
          </a:stretch>
        </p:blipFill>
        <p:spPr bwMode="auto">
          <a:xfrm>
            <a:off x="0" y="660497"/>
            <a:ext cx="9144000" cy="6197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571191"/>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1"/>
            <a:ext cx="9144000" cy="535424"/>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lIns="103526" tIns="51763" rIns="103526" bIns="51763">
            <a:spAutoFit/>
          </a:bodyPr>
          <a:lstStyle/>
          <a:p>
            <a:pPr defTabSz="1228653" fontAlgn="auto">
              <a:spcBef>
                <a:spcPts val="0"/>
              </a:spcBef>
              <a:spcAft>
                <a:spcPts val="0"/>
              </a:spcAft>
              <a:defRPr/>
            </a:pPr>
            <a:r>
              <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Copperplate Gothic Bold" pitchFamily="34" charset="0"/>
              </a:rPr>
              <a:t>DISTRICT WISE DASH BOARD</a:t>
            </a:r>
            <a:endPar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Bitstream Vera Serif" pitchFamily="18" charset="0"/>
            </a:endParaRPr>
          </a:p>
        </p:txBody>
      </p:sp>
      <p:pic>
        <p:nvPicPr>
          <p:cNvPr id="10244" name="Picture 2"/>
          <p:cNvPicPr>
            <a:picLocks noChangeAspect="1" noChangeArrowheads="1"/>
          </p:cNvPicPr>
          <p:nvPr/>
        </p:nvPicPr>
        <p:blipFill>
          <a:blip r:embed="rId2" cstate="print"/>
          <a:srcRect/>
          <a:stretch>
            <a:fillRect/>
          </a:stretch>
        </p:blipFill>
        <p:spPr bwMode="auto">
          <a:xfrm>
            <a:off x="0" y="660497"/>
            <a:ext cx="9144000" cy="6197503"/>
          </a:xfrm>
          <a:prstGeom prst="rect">
            <a:avLst/>
          </a:prstGeom>
          <a:noFill/>
          <a:ln w="9525">
            <a:noFill/>
            <a:miter lim="800000"/>
            <a:headEnd/>
            <a:tailEnd/>
          </a:ln>
        </p:spPr>
      </p:pic>
      <p:sp>
        <p:nvSpPr>
          <p:cNvPr id="8" name="Oval 7"/>
          <p:cNvSpPr/>
          <p:nvPr/>
        </p:nvSpPr>
        <p:spPr>
          <a:xfrm>
            <a:off x="1714500" y="1196336"/>
            <a:ext cx="952500" cy="267920"/>
          </a:xfrm>
          <a:prstGeom prst="ellipse">
            <a:avLst/>
          </a:prstGeom>
          <a:solidFill>
            <a:srgbClr val="FF0000">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5258" fontAlgn="auto">
              <a:spcBef>
                <a:spcPts val="0"/>
              </a:spcBef>
              <a:spcAft>
                <a:spcPts val="0"/>
              </a:spcAft>
              <a:defRPr/>
            </a:pPr>
            <a:endParaRPr lang="en-US"/>
          </a:p>
        </p:txBody>
      </p:sp>
      <p:sp>
        <p:nvSpPr>
          <p:cNvPr id="9" name="Right Arrow 8"/>
          <p:cNvSpPr/>
          <p:nvPr/>
        </p:nvSpPr>
        <p:spPr>
          <a:xfrm>
            <a:off x="2667000" y="1285643"/>
            <a:ext cx="825500" cy="89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5258" fontAlgn="auto">
              <a:spcBef>
                <a:spcPts val="0"/>
              </a:spcBef>
              <a:spcAft>
                <a:spcPts val="0"/>
              </a:spcAft>
              <a:defRPr/>
            </a:pPr>
            <a:endParaRPr lang="en-US"/>
          </a:p>
        </p:txBody>
      </p:sp>
      <p:sp>
        <p:nvSpPr>
          <p:cNvPr id="10" name="Wave 9"/>
          <p:cNvSpPr/>
          <p:nvPr/>
        </p:nvSpPr>
        <p:spPr>
          <a:xfrm>
            <a:off x="3492500" y="749803"/>
            <a:ext cx="2413000" cy="1696825"/>
          </a:xfrm>
          <a:prstGeom prst="wave">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5258" fontAlgn="auto">
              <a:spcBef>
                <a:spcPts val="0"/>
              </a:spcBef>
              <a:spcAft>
                <a:spcPts val="0"/>
              </a:spcAft>
              <a:defRPr/>
            </a:pPr>
            <a:endParaRPr lang="en-US" dirty="0">
              <a:solidFill>
                <a:srgbClr val="C00000"/>
              </a:solidFill>
            </a:endParaRPr>
          </a:p>
          <a:p>
            <a:pPr algn="ctr" defTabSz="1035258" fontAlgn="auto">
              <a:spcBef>
                <a:spcPts val="0"/>
              </a:spcBef>
              <a:spcAft>
                <a:spcPts val="0"/>
              </a:spcAft>
              <a:defRPr/>
            </a:pPr>
            <a:r>
              <a:rPr lang="en-US" dirty="0">
                <a:solidFill>
                  <a:srgbClr val="C00000"/>
                </a:solidFill>
              </a:rPr>
              <a:t>Select District from drop down and click </a:t>
            </a:r>
            <a:r>
              <a:rPr lang="en-US" b="1" dirty="0">
                <a:solidFill>
                  <a:srgbClr val="C00000"/>
                </a:solidFill>
              </a:rPr>
              <a:t>Go</a:t>
            </a:r>
          </a:p>
          <a:p>
            <a:pPr algn="ctr" defTabSz="1035258"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571191"/>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9144000" cy="535424"/>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lIns="103526" tIns="51763" rIns="103526" bIns="51763">
            <a:spAutoFit/>
          </a:bodyPr>
          <a:lstStyle/>
          <a:p>
            <a:pPr defTabSz="1228653" fontAlgn="auto">
              <a:spcBef>
                <a:spcPts val="0"/>
              </a:spcBef>
              <a:spcAft>
                <a:spcPts val="0"/>
              </a:spcAft>
              <a:defRPr/>
            </a:pPr>
            <a:r>
              <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Copperplate Gothic Bold" pitchFamily="34" charset="0"/>
              </a:rPr>
              <a:t>DISTRICT WISE DASH BOARD</a:t>
            </a:r>
            <a:endPar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Bitstream Vera Serif" pitchFamily="18" charset="0"/>
            </a:endParaRPr>
          </a:p>
        </p:txBody>
      </p:sp>
      <p:pic>
        <p:nvPicPr>
          <p:cNvPr id="11268" name="Picture 2"/>
          <p:cNvPicPr>
            <a:picLocks noChangeAspect="1" noChangeArrowheads="1"/>
          </p:cNvPicPr>
          <p:nvPr/>
        </p:nvPicPr>
        <p:blipFill>
          <a:blip r:embed="rId2" cstate="print"/>
          <a:srcRect r="49640"/>
          <a:stretch>
            <a:fillRect/>
          </a:stretch>
        </p:blipFill>
        <p:spPr bwMode="auto">
          <a:xfrm>
            <a:off x="0" y="660497"/>
            <a:ext cx="9144000" cy="6197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571191"/>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9144000" cy="535424"/>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lIns="103526" tIns="51763" rIns="103526" bIns="51763">
            <a:spAutoFit/>
          </a:bodyPr>
          <a:lstStyle/>
          <a:p>
            <a:pPr defTabSz="1228653" fontAlgn="auto">
              <a:spcBef>
                <a:spcPts val="0"/>
              </a:spcBef>
              <a:spcAft>
                <a:spcPts val="0"/>
              </a:spcAft>
              <a:defRPr/>
            </a:pPr>
            <a:r>
              <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Copperplate Gothic Bold" pitchFamily="34" charset="0"/>
              </a:rPr>
              <a:t>DISTRICT WISE DASH BOARD</a:t>
            </a:r>
            <a:endPar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Bitstream Vera Serif" pitchFamily="18" charset="0"/>
            </a:endParaRPr>
          </a:p>
        </p:txBody>
      </p:sp>
      <p:pic>
        <p:nvPicPr>
          <p:cNvPr id="12292" name="Picture 2"/>
          <p:cNvPicPr>
            <a:picLocks noChangeAspect="1" noChangeArrowheads="1"/>
          </p:cNvPicPr>
          <p:nvPr/>
        </p:nvPicPr>
        <p:blipFill>
          <a:blip r:embed="rId2" cstate="print"/>
          <a:srcRect l="53925" t="6061" r="3519" b="6061"/>
          <a:stretch>
            <a:fillRect/>
          </a:stretch>
        </p:blipFill>
        <p:spPr bwMode="auto">
          <a:xfrm>
            <a:off x="0" y="660497"/>
            <a:ext cx="9144000" cy="6197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660497"/>
            <a:ext cx="9144000" cy="6197503"/>
          </a:xfrm>
          <a:prstGeom prst="rect">
            <a:avLst/>
          </a:prstGeom>
          <a:noFill/>
          <a:ln w="9525">
            <a:noFill/>
            <a:miter lim="800000"/>
            <a:headEnd/>
            <a:tailEnd/>
          </a:ln>
        </p:spPr>
      </p:pic>
      <p:cxnSp>
        <p:nvCxnSpPr>
          <p:cNvPr id="4" name="Straight Connector 3"/>
          <p:cNvCxnSpPr/>
          <p:nvPr/>
        </p:nvCxnSpPr>
        <p:spPr>
          <a:xfrm>
            <a:off x="0" y="571191"/>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9144000" cy="535424"/>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lIns="103526" tIns="51763" rIns="103526" bIns="51763">
            <a:spAutoFit/>
          </a:bodyPr>
          <a:lstStyle/>
          <a:p>
            <a:pPr defTabSz="1228653" fontAlgn="auto">
              <a:spcBef>
                <a:spcPts val="0"/>
              </a:spcBef>
              <a:spcAft>
                <a:spcPts val="0"/>
              </a:spcAft>
              <a:defRPr/>
            </a:pPr>
            <a:r>
              <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Copperplate Gothic Bold" pitchFamily="34" charset="0"/>
              </a:rPr>
              <a:t>ESTABLISHMENT WISE DASH BOARD</a:t>
            </a:r>
          </a:p>
        </p:txBody>
      </p:sp>
      <p:sp>
        <p:nvSpPr>
          <p:cNvPr id="6" name="Oval 5"/>
          <p:cNvSpPr/>
          <p:nvPr/>
        </p:nvSpPr>
        <p:spPr>
          <a:xfrm>
            <a:off x="2603500" y="1196336"/>
            <a:ext cx="2540000" cy="267920"/>
          </a:xfrm>
          <a:prstGeom prst="ellipse">
            <a:avLst/>
          </a:prstGeom>
          <a:solidFill>
            <a:srgbClr val="FF0000">
              <a:alpha val="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5258" fontAlgn="auto">
              <a:spcBef>
                <a:spcPts val="0"/>
              </a:spcBef>
              <a:spcAft>
                <a:spcPts val="0"/>
              </a:spcAft>
              <a:defRPr/>
            </a:pPr>
            <a:endParaRPr lang="en-US"/>
          </a:p>
        </p:txBody>
      </p:sp>
      <p:sp>
        <p:nvSpPr>
          <p:cNvPr id="7" name="Right Arrow 6"/>
          <p:cNvSpPr/>
          <p:nvPr/>
        </p:nvSpPr>
        <p:spPr>
          <a:xfrm>
            <a:off x="5207000" y="1285643"/>
            <a:ext cx="698500" cy="89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5258" fontAlgn="auto">
              <a:spcBef>
                <a:spcPts val="0"/>
              </a:spcBef>
              <a:spcAft>
                <a:spcPts val="0"/>
              </a:spcAft>
              <a:defRPr/>
            </a:pPr>
            <a:endParaRPr lang="en-US"/>
          </a:p>
        </p:txBody>
      </p:sp>
      <p:sp>
        <p:nvSpPr>
          <p:cNvPr id="8" name="Wave 7"/>
          <p:cNvSpPr/>
          <p:nvPr/>
        </p:nvSpPr>
        <p:spPr>
          <a:xfrm>
            <a:off x="5905500" y="749804"/>
            <a:ext cx="2921000" cy="1607518"/>
          </a:xfrm>
          <a:prstGeom prst="wave">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5258" fontAlgn="auto">
              <a:spcBef>
                <a:spcPts val="0"/>
              </a:spcBef>
              <a:spcAft>
                <a:spcPts val="0"/>
              </a:spcAft>
              <a:defRPr/>
            </a:pPr>
            <a:endParaRPr lang="en-US" dirty="0">
              <a:solidFill>
                <a:srgbClr val="C00000"/>
              </a:solidFill>
            </a:endParaRPr>
          </a:p>
          <a:p>
            <a:pPr algn="ctr" defTabSz="1035258" fontAlgn="auto">
              <a:spcBef>
                <a:spcPts val="0"/>
              </a:spcBef>
              <a:spcAft>
                <a:spcPts val="0"/>
              </a:spcAft>
              <a:defRPr/>
            </a:pPr>
            <a:r>
              <a:rPr lang="en-US" dirty="0">
                <a:solidFill>
                  <a:srgbClr val="C00000"/>
                </a:solidFill>
              </a:rPr>
              <a:t>Select Court</a:t>
            </a:r>
          </a:p>
          <a:p>
            <a:pPr algn="ctr" defTabSz="1035258" fontAlgn="auto">
              <a:spcBef>
                <a:spcPts val="0"/>
              </a:spcBef>
              <a:spcAft>
                <a:spcPts val="0"/>
              </a:spcAft>
              <a:defRPr/>
            </a:pPr>
            <a:r>
              <a:rPr lang="en-US" dirty="0">
                <a:solidFill>
                  <a:srgbClr val="C00000"/>
                </a:solidFill>
              </a:rPr>
              <a:t> from drop down and click </a:t>
            </a:r>
            <a:r>
              <a:rPr lang="en-US" b="1" dirty="0">
                <a:solidFill>
                  <a:srgbClr val="C00000"/>
                </a:solidFill>
              </a:rPr>
              <a:t>Go</a:t>
            </a:r>
          </a:p>
          <a:p>
            <a:pPr algn="ctr" defTabSz="1035258"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571191"/>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9144000" cy="535424"/>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lIns="103526" tIns="51763" rIns="103526" bIns="51763">
            <a:spAutoFit/>
          </a:bodyPr>
          <a:lstStyle/>
          <a:p>
            <a:pPr defTabSz="1228653" fontAlgn="auto">
              <a:spcBef>
                <a:spcPts val="0"/>
              </a:spcBef>
              <a:spcAft>
                <a:spcPts val="0"/>
              </a:spcAft>
              <a:defRPr/>
            </a:pPr>
            <a:r>
              <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Copperplate Gothic Bold" pitchFamily="34" charset="0"/>
              </a:rPr>
              <a:t>ESTABLISHMENT WISE DASH BOARD</a:t>
            </a:r>
          </a:p>
        </p:txBody>
      </p:sp>
      <p:pic>
        <p:nvPicPr>
          <p:cNvPr id="14340" name="Picture 2" descr="C:\Documents and Settings\VIRU\Desktop\njdg\3_1_court-wise.png"/>
          <p:cNvPicPr>
            <a:picLocks noChangeAspect="1" noChangeArrowheads="1"/>
          </p:cNvPicPr>
          <p:nvPr/>
        </p:nvPicPr>
        <p:blipFill>
          <a:blip r:embed="rId2" cstate="print"/>
          <a:srcRect/>
          <a:stretch>
            <a:fillRect/>
          </a:stretch>
        </p:blipFill>
        <p:spPr bwMode="auto">
          <a:xfrm>
            <a:off x="0" y="660497"/>
            <a:ext cx="9017000" cy="6197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571191"/>
            <a:ext cx="9144000" cy="18606"/>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9144000" cy="535424"/>
          </a:xfrm>
          <a:prstGeom prst="rect">
            <a:avLst/>
          </a:prstGeom>
          <a:noFill/>
          <a:ln>
            <a:gradFill>
              <a:gsLst>
                <a:gs pos="0">
                  <a:srgbClr val="000000"/>
                </a:gs>
                <a:gs pos="39999">
                  <a:srgbClr val="0A128C"/>
                </a:gs>
                <a:gs pos="70000">
                  <a:srgbClr val="181CC7"/>
                </a:gs>
                <a:gs pos="88000">
                  <a:srgbClr val="7005D4"/>
                </a:gs>
                <a:gs pos="100000">
                  <a:srgbClr val="8C3D91"/>
                </a:gs>
              </a:gsLst>
              <a:lin ang="5400000" scaled="0"/>
            </a:gradFill>
          </a:ln>
        </p:spPr>
        <p:txBody>
          <a:bodyPr lIns="103526" tIns="51763" rIns="103526" bIns="51763">
            <a:spAutoFit/>
          </a:bodyPr>
          <a:lstStyle/>
          <a:p>
            <a:pPr defTabSz="1228653" fontAlgn="auto">
              <a:spcBef>
                <a:spcPts val="0"/>
              </a:spcBef>
              <a:spcAft>
                <a:spcPts val="0"/>
              </a:spcAft>
              <a:defRPr/>
            </a:pPr>
            <a:r>
              <a:rPr lang="en-US" sz="2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Copperplate Gothic Bold" pitchFamily="34" charset="0"/>
              </a:rPr>
              <a:t>JUDGE/COURT WISE DASH BOARD</a:t>
            </a:r>
          </a:p>
        </p:txBody>
      </p:sp>
      <p:pic>
        <p:nvPicPr>
          <p:cNvPr id="15364" name="Picture 2" descr="C:\Documents and Settings\VIRU\Desktop\njdg\4_detailsum.png"/>
          <p:cNvPicPr>
            <a:picLocks noChangeAspect="1" noChangeArrowheads="1"/>
          </p:cNvPicPr>
          <p:nvPr/>
        </p:nvPicPr>
        <p:blipFill>
          <a:blip r:embed="rId2" cstate="print"/>
          <a:srcRect/>
          <a:stretch>
            <a:fillRect/>
          </a:stretch>
        </p:blipFill>
        <p:spPr bwMode="auto">
          <a:xfrm>
            <a:off x="127000" y="749804"/>
            <a:ext cx="9017000" cy="6108196"/>
          </a:xfrm>
          <a:prstGeom prst="rect">
            <a:avLst/>
          </a:prstGeom>
          <a:noFill/>
          <a:ln w="9525">
            <a:noFill/>
            <a:miter lim="800000"/>
            <a:headEnd/>
            <a:tailEnd/>
          </a:ln>
        </p:spPr>
      </p:pic>
      <p:sp>
        <p:nvSpPr>
          <p:cNvPr id="6" name="Wave 5"/>
          <p:cNvSpPr/>
          <p:nvPr/>
        </p:nvSpPr>
        <p:spPr>
          <a:xfrm>
            <a:off x="1841500" y="1285643"/>
            <a:ext cx="3556000" cy="1607518"/>
          </a:xfrm>
          <a:prstGeom prst="wave">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5258" fontAlgn="auto">
              <a:spcBef>
                <a:spcPts val="0"/>
              </a:spcBef>
              <a:spcAft>
                <a:spcPts val="0"/>
              </a:spcAft>
              <a:defRPr/>
            </a:pPr>
            <a:endParaRPr lang="en-US" dirty="0">
              <a:solidFill>
                <a:srgbClr val="C00000"/>
              </a:solidFill>
            </a:endParaRPr>
          </a:p>
          <a:p>
            <a:pPr algn="ctr" defTabSz="1035258" fontAlgn="auto">
              <a:spcBef>
                <a:spcPts val="0"/>
              </a:spcBef>
              <a:spcAft>
                <a:spcPts val="0"/>
              </a:spcAft>
              <a:defRPr/>
            </a:pPr>
            <a:r>
              <a:rPr lang="en-US" dirty="0">
                <a:solidFill>
                  <a:srgbClr val="C00000"/>
                </a:solidFill>
              </a:rPr>
              <a:t>Click here to view these five cases.</a:t>
            </a:r>
            <a:endParaRPr lang="en-US" b="1" dirty="0">
              <a:solidFill>
                <a:srgbClr val="C00000"/>
              </a:solidFill>
            </a:endParaRPr>
          </a:p>
          <a:p>
            <a:pPr algn="ctr" defTabSz="1035258" fontAlgn="auto">
              <a:spcBef>
                <a:spcPts val="0"/>
              </a:spcBef>
              <a:spcAft>
                <a:spcPts val="0"/>
              </a:spcAft>
              <a:defRPr/>
            </a:pPr>
            <a:endParaRPr lang="en-US" dirty="0"/>
          </a:p>
        </p:txBody>
      </p:sp>
      <p:sp>
        <p:nvSpPr>
          <p:cNvPr id="7" name="Right Arrow 6"/>
          <p:cNvSpPr/>
          <p:nvPr/>
        </p:nvSpPr>
        <p:spPr>
          <a:xfrm rot="8300966">
            <a:off x="3583782" y="3001073"/>
            <a:ext cx="444500" cy="89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5258"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VIRU\Desktop\njdg\5_1_case-wise.png"/>
          <p:cNvPicPr>
            <a:picLocks noChangeAspect="1" noChangeArrowheads="1"/>
          </p:cNvPicPr>
          <p:nvPr/>
        </p:nvPicPr>
        <p:blipFill>
          <a:blip r:embed="rId2" cstate="print"/>
          <a:srcRect/>
          <a:stretch>
            <a:fillRect/>
          </a:stretch>
        </p:blipFill>
        <p:spPr bwMode="auto">
          <a:xfrm>
            <a:off x="0" y="124658"/>
            <a:ext cx="9144000" cy="6554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33400"/>
            <a:ext cx="8229600" cy="5791200"/>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threePt" dir="t"/>
            </a:scene3d>
            <a:sp3d>
              <a:bevelT w="38100" h="38100"/>
            </a:sp3d>
          </a:bodyPr>
          <a:lstStyle/>
          <a:p>
            <a:pPr algn="just"/>
            <a:r>
              <a:rPr lang="en-US" sz="36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National Judicial Data Grid (NJDG)</a:t>
            </a:r>
          </a:p>
          <a:p>
            <a:pPr algn="just"/>
            <a:endParaRPr lang="en-US" sz="36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a:p>
            <a:pPr algn="just"/>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Data uploading on the NJDG portal have to be </a:t>
            </a:r>
            <a:r>
              <a:rPr lang="en-US" sz="3600" b="1" dirty="0" smtClean="0">
                <a:ln w="19050">
                  <a:solidFill>
                    <a:schemeClr val="tx2">
                      <a:tint val="1000"/>
                    </a:schemeClr>
                  </a:solidFill>
                  <a:prstDash val="solid"/>
                </a:ln>
                <a:solidFill>
                  <a:srgbClr val="00B050"/>
                </a:solidFill>
                <a:effectLst>
                  <a:outerShdw blurRad="38100" dist="38100" dir="2700000" algn="tl">
                    <a:srgbClr val="000000">
                      <a:alpha val="43137"/>
                    </a:srgbClr>
                  </a:outerShdw>
                </a:effectLst>
              </a:rPr>
              <a:t>further extended to all the Courts of the country and also to ensure regular data updation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taking care of the connectivity issues. To achieve this and further improvising NJDG, a few of many enhancements to be taken in Phase II are as follows: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2"/>
          <a:srcRect/>
          <a:stretch>
            <a:fillRect/>
          </a:stretch>
        </p:blipFill>
        <p:spPr bwMode="auto">
          <a:xfrm>
            <a:off x="228600" y="228601"/>
            <a:ext cx="8657247" cy="6324600"/>
          </a:xfrm>
          <a:prstGeom prst="rect">
            <a:avLst/>
          </a:prstGeom>
          <a:noFill/>
          <a:ln w="9525">
            <a:noFill/>
            <a:miter lim="800000"/>
            <a:headEnd/>
            <a:tailEnd/>
          </a:ln>
        </p:spPr>
      </p:pic>
    </p:spTree>
    <p:extLst>
      <p:ext uri="{BB962C8B-B14F-4D97-AF65-F5344CB8AC3E}">
        <p14:creationId xmlns:p14="http://schemas.microsoft.com/office/powerpoint/2010/main" xmlns="" val="76415877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28600" y="304801"/>
            <a:ext cx="8610600" cy="649408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h="25400" prst="softRound"/>
              <a:bevelB h="25400" prst="softRound"/>
            </a:sp3d>
          </a:bodyPr>
          <a:lstStyle/>
          <a:p>
            <a:pPr marL="682625" marR="0" lvl="0" indent="-573088" algn="just" defTabSz="914400" rtl="0" eaLnBrk="1" fontAlgn="base" latinLnBrk="0" hangingPunct="1">
              <a:lnSpc>
                <a:spcPct val="100000"/>
              </a:lnSpc>
              <a:spcBef>
                <a:spcPts val="1200"/>
              </a:spcBef>
              <a:spcAft>
                <a:spcPts val="1200"/>
              </a:spcAft>
              <a:buClrTx/>
              <a:buSzTx/>
              <a:buFont typeface="Wingdings" pitchFamily="2" charset="2"/>
              <a:buChar char="Ø"/>
              <a:tabLst/>
            </a:pP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Provision of Date of uploading in the data being uploaded by the Court to </a:t>
            </a:r>
            <a:r>
              <a:rPr kumimoji="0" lang="en-US" sz="36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facilitate reporting of chronological analysis of which Court Complex has uploaded data</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a:t>
            </a: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endParaRPr>
          </a:p>
          <a:p>
            <a:pPr marL="682625" marR="0" lvl="0" indent="-573088" algn="just" defTabSz="914400" rtl="0" eaLnBrk="0" fontAlgn="base" latinLnBrk="0" hangingPunct="0">
              <a:lnSpc>
                <a:spcPct val="100000"/>
              </a:lnSpc>
              <a:spcBef>
                <a:spcPts val="1200"/>
              </a:spcBef>
              <a:spcAft>
                <a:spcPts val="1200"/>
              </a:spcAft>
              <a:buClrTx/>
              <a:buSzTx/>
              <a:buFont typeface="Wingdings" pitchFamily="2" charset="2"/>
              <a:buChar char="Ø"/>
              <a:tabLst/>
            </a:pPr>
            <a:r>
              <a:rPr kumimoji="0" lang="en-US" sz="3600" b="1" i="0" u="none" strike="noStrike" normalizeH="0" baseline="0" dirty="0" smtClean="0">
                <a:ln w="19050">
                  <a:solidFill>
                    <a:schemeClr val="tx2">
                      <a:lumMod val="50000"/>
                    </a:schemeClr>
                  </a:solidFill>
                  <a:prstDash val="solid"/>
                </a:ln>
                <a:solidFill>
                  <a:srgbClr val="00B050"/>
                </a:solidFill>
                <a:effectLst>
                  <a:outerShdw blurRad="38100" dist="38100" dir="2700000" algn="tl">
                    <a:srgbClr val="000000">
                      <a:alpha val="43137"/>
                    </a:srgbClr>
                  </a:outerShdw>
                </a:effectLst>
                <a:latin typeface="Calibri" pitchFamily="34" charset="0"/>
                <a:ea typeface="Calibri" pitchFamily="34" charset="0"/>
                <a:cs typeface="ArialMT"/>
              </a:rPr>
              <a:t>Automated triggers / alerts</a:t>
            </a:r>
            <a:r>
              <a:rPr kumimoji="0" lang="en-US" sz="3600" b="1" i="0" u="none" strike="noStrike" normalizeH="0" baseline="0" dirty="0" smtClean="0">
                <a:ln w="1905">
                  <a:solidFill>
                    <a:schemeClr val="tx2">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on dashboard for the Administrative Heads of the respective jurisdictions </a:t>
            </a:r>
            <a:r>
              <a:rPr kumimoji="0" lang="en-US" sz="3600" b="1" i="0" u="none" strike="noStrike" normalizeH="0" baseline="0" dirty="0" smtClean="0">
                <a:ln w="17780" cmpd="sng">
                  <a:solidFill>
                    <a:schemeClr val="tx2">
                      <a:lumMod val="60000"/>
                      <a:lumOff val="40000"/>
                    </a:schemeClr>
                  </a:solidFill>
                  <a:prstDash val="solid"/>
                  <a:miter lim="800000"/>
                </a:ln>
                <a:solidFill>
                  <a:schemeClr val="tx1"/>
                </a:solidFill>
                <a:effectLst>
                  <a:outerShdw blurRad="38100" dist="38100" dir="2700000" algn="tl" rotWithShape="0">
                    <a:srgbClr val="000000">
                      <a:alpha val="43137"/>
                    </a:srgbClr>
                  </a:outerShdw>
                </a:effectLst>
                <a:latin typeface="Calibri" pitchFamily="34" charset="0"/>
                <a:ea typeface="Calibri" pitchFamily="34" charset="0"/>
                <a:cs typeface="ArialMT"/>
              </a:rPr>
              <a:t>when the data uploading has been delayed</a:t>
            </a:r>
            <a:r>
              <a:rPr kumimoji="0" lang="en-US" sz="3600" b="1" i="0" u="none" strike="noStrike" normalizeH="0" baseline="0" dirty="0" smtClean="0">
                <a:ln w="1905">
                  <a:solidFill>
                    <a:schemeClr val="tx2">
                      <a:lumMod val="60000"/>
                      <a:lumOff val="4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beyond certain time limit e.g. two days or so.</a:t>
            </a: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28600" y="228600"/>
            <a:ext cx="8610600" cy="649408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relaxedInset"/>
              <a:bevelB w="38100" h="38100" prst="relaxedInset"/>
            </a:sp3d>
          </a:bodyPr>
          <a:lstStyle/>
          <a:p>
            <a:pPr marL="463550" marR="0" lvl="0" indent="-463550" algn="just" defTabSz="914400" rtl="0" eaLnBrk="1" fontAlgn="base" latinLnBrk="0" hangingPunct="1">
              <a:spcBef>
                <a:spcPts val="1200"/>
              </a:spcBef>
              <a:spcAft>
                <a:spcPts val="1200"/>
              </a:spcAft>
              <a:buClrTx/>
              <a:buSzTx/>
              <a:buFont typeface="Wingdings" pitchFamily="2" charset="2"/>
              <a:buChar char="Ø"/>
              <a:tabLst/>
            </a:pP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All </a:t>
            </a:r>
            <a:r>
              <a:rPr kumimoji="0" lang="en-US" sz="3600" b="1" i="0" u="none" strike="noStrike" normalizeH="0" baseline="0" dirty="0" smtClean="0">
                <a:ln w="19050">
                  <a:solidFill>
                    <a:schemeClr val="tx2">
                      <a:lumMod val="60000"/>
                      <a:lumOff val="40000"/>
                    </a:schemeClr>
                  </a:solidFill>
                  <a:prstDash val="solid"/>
                </a:ln>
                <a:solidFill>
                  <a:srgbClr val="00B050"/>
                </a:solidFill>
                <a:effectLst>
                  <a:outerShdw blurRad="38100" dist="38100" dir="2700000" algn="tl">
                    <a:srgbClr val="000000">
                      <a:alpha val="43137"/>
                    </a:srgbClr>
                  </a:outerShdw>
                </a:effectLst>
                <a:latin typeface="Calibri" pitchFamily="34" charset="0"/>
                <a:ea typeface="Calibri" pitchFamily="34" charset="0"/>
                <a:cs typeface="ArialMT"/>
              </a:rPr>
              <a:t>Periodical Returns of District Judiciary </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to be made available</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through NJDG data for High Courts.</a:t>
            </a: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endParaRPr>
          </a:p>
          <a:p>
            <a:pPr marL="463550" marR="0" lvl="0" indent="-463550" algn="just" defTabSz="914400" rtl="0" eaLnBrk="0" fontAlgn="base" latinLnBrk="0" hangingPunct="0">
              <a:spcBef>
                <a:spcPts val="1200"/>
              </a:spcBef>
              <a:spcAft>
                <a:spcPts val="1200"/>
              </a:spcAft>
              <a:buClrTx/>
              <a:buSzTx/>
              <a:buFont typeface="Wingdings" pitchFamily="2" charset="2"/>
              <a:buChar char="Ø"/>
              <a:tabLst/>
            </a:pP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NJDG to become </a:t>
            </a:r>
            <a:r>
              <a:rPr kumimoji="0" lang="en-US" sz="36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communication pipeline for the purpose of judicial data transmission from lowest Court up to the Apex Court</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of the country so as to save on hundreds of man-hours invested for preparing statements on frequently sought information by superior Courts, Legislative Assemblies and Parliament.</a:t>
            </a:r>
            <a:endPar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47505" y="251937"/>
            <a:ext cx="8382000" cy="655564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angle"/>
              <a:bevelB w="38100" h="38100" prst="angle"/>
            </a:sp3d>
          </a:bodyPr>
          <a:lstStyle/>
          <a:p>
            <a:pPr marL="463550" marR="0" lvl="0" indent="-409575" algn="just" defTabSz="914400" rtl="0" eaLnBrk="1" fontAlgn="base" latinLnBrk="0" hangingPunct="1">
              <a:lnSpc>
                <a:spcPct val="150000"/>
              </a:lnSpc>
              <a:spcBef>
                <a:spcPct val="0"/>
              </a:spcBef>
              <a:spcAft>
                <a:spcPct val="0"/>
              </a:spcAft>
              <a:buClrTx/>
              <a:buSzTx/>
              <a:buFont typeface="Wingdings" pitchFamily="2" charset="2"/>
              <a:buChar char="Ø"/>
              <a:tabLst/>
            </a:pPr>
            <a:r>
              <a:rPr kumimoji="0" lang="en-US" sz="4000" b="1" i="0" u="none" strike="noStrike" normalizeH="0" baseline="0" dirty="0" smtClean="0">
                <a:ln w="3175" cmpd="sng">
                  <a:solidFill>
                    <a:srgbClr val="00B050"/>
                  </a:solidFill>
                  <a:prstDash val="solid"/>
                  <a:miter lim="800000"/>
                </a:ln>
                <a:solidFill>
                  <a:srgbClr val="FF0000"/>
                </a:solidFill>
                <a:effectLst>
                  <a:outerShdw blurRad="38100" dist="38100" dir="2700000" algn="tl">
                    <a:srgbClr val="000000">
                      <a:alpha val="43137"/>
                    </a:srgbClr>
                  </a:outerShdw>
                </a:effectLst>
                <a:latin typeface="Calibri" pitchFamily="34" charset="0"/>
                <a:ea typeface="Calibri" pitchFamily="34" charset="0"/>
                <a:cs typeface="ArialMT"/>
              </a:rPr>
              <a:t>Pendency / Arrears and Institution / Disposal Statements</a:t>
            </a:r>
            <a:r>
              <a:rPr kumimoji="0" lang="en-US" sz="4000" b="1" i="0" u="none" strike="noStrike" normalizeH="0" baseline="0" dirty="0" smtClean="0">
                <a:ln w="17780" cmpd="sng">
                  <a:solidFill>
                    <a:srgbClr val="FFFFFF"/>
                  </a:solidFill>
                  <a:prstDash val="solid"/>
                  <a:miter lim="800000"/>
                </a:ln>
                <a:solidFill>
                  <a:schemeClr val="tx1"/>
                </a:solidFill>
                <a:effectLst>
                  <a:outerShdw blurRad="38100" dist="38100" dir="2700000" algn="tl">
                    <a:srgbClr val="000000">
                      <a:alpha val="43137"/>
                    </a:srgbClr>
                  </a:outerShdw>
                </a:effectLst>
                <a:latin typeface="Calibri" pitchFamily="34" charset="0"/>
                <a:ea typeface="Calibri" pitchFamily="34" charset="0"/>
                <a:cs typeface="ArialMT"/>
              </a:rPr>
              <a:t>:</a:t>
            </a:r>
          </a:p>
          <a:p>
            <a:pPr marL="463550" marR="0" lvl="0" indent="-409575" algn="just" defTabSz="914400" rtl="0" eaLnBrk="1" fontAlgn="base" latinLnBrk="0" hangingPunct="1">
              <a:lnSpc>
                <a:spcPct val="150000"/>
              </a:lnSpc>
              <a:spcBef>
                <a:spcPct val="0"/>
              </a:spcBef>
              <a:spcAft>
                <a:spcPct val="0"/>
              </a:spcAft>
              <a:buClrTx/>
              <a:buSzTx/>
              <a:tabLst/>
            </a:pPr>
            <a:r>
              <a:rPr kumimoji="0" lang="en-US"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This will be </a:t>
            </a:r>
            <a:r>
              <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based on the Act/Section</a:t>
            </a:r>
            <a:r>
              <a:rPr kumimoji="0" lang="en-US"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offences such as economic offences, </a:t>
            </a:r>
            <a:r>
              <a:rPr kumimoji="0" lang="en-US" sz="40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pitchFamily="34" charset="0"/>
                <a:cs typeface="ArialMT"/>
              </a:rPr>
              <a:t>offences against women, children, senior citizens etc.</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56323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buFont typeface="Wingdings" pitchFamily="2" charset="2"/>
              <a:buChar char="ü"/>
            </a:pPr>
            <a:r>
              <a:rPr lang="en-US" sz="4000" b="1" u="sng" dirty="0" smtClean="0">
                <a:ln w="10541" cmpd="sng">
                  <a:solidFill>
                    <a:srgbClr val="7D7D7D">
                      <a:tint val="100000"/>
                      <a:shade val="100000"/>
                      <a:satMod val="110000"/>
                    </a:srgbClr>
                  </a:solidFill>
                  <a:prstDash val="solid"/>
                </a:ln>
                <a:solidFill>
                  <a:schemeClr val="bg2">
                    <a:lumMod val="50000"/>
                  </a:schemeClr>
                </a:solidFill>
                <a:effectLst>
                  <a:outerShdw blurRad="38100" dist="38100" dir="2700000" algn="tl">
                    <a:srgbClr val="000000">
                      <a:alpha val="43137"/>
                    </a:srgbClr>
                  </a:outerShdw>
                </a:effectLst>
              </a:rPr>
              <a:t>Data mining</a:t>
            </a:r>
          </a:p>
          <a:p>
            <a:pPr algn="just">
              <a:buFont typeface="Wingdings" pitchFamily="2" charset="2"/>
              <a:buChar char="ü"/>
            </a:pPr>
            <a:endParaRPr lang="en-US" sz="4000"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endParaRPr>
          </a:p>
          <a:p>
            <a:pPr algn="just"/>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Data mining is the use of </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pattern recognition logic to identity trends within a sample data set and extrapolate this information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against the larger data pool that is NJDG. Data mining discovers hidden patterns in data. </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457200" y="304800"/>
            <a:ext cx="8305800" cy="618630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a:bevelT w="38100" h="38100"/>
            </a:sp3d>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Data mining operates at a </a:t>
            </a:r>
            <a:r>
              <a:rPr kumimoji="0" lang="en-US" sz="36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detail level</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instead of a summary level. Data mining process </a:t>
            </a:r>
            <a:r>
              <a:rPr kumimoji="0" lang="en-US" sz="3600" b="1" i="0" u="none" strike="noStrike" normalizeH="0" baseline="0" dirty="0" smtClean="0">
                <a:ln w="19050">
                  <a:solidFill>
                    <a:schemeClr val="tx2">
                      <a:tint val="1000"/>
                    </a:schemeClr>
                  </a:solidFill>
                  <a:prstDash val="solid"/>
                </a:ln>
                <a:solidFill>
                  <a:srgbClr val="00B050"/>
                </a:solidFill>
                <a:effectLst>
                  <a:outerShdw blurRad="38100" dist="38100" dir="2700000" algn="tl">
                    <a:srgbClr val="000000">
                      <a:alpha val="43137"/>
                    </a:srgbClr>
                  </a:outerShdw>
                </a:effectLst>
                <a:latin typeface="Calibri" pitchFamily="34" charset="0"/>
                <a:ea typeface="Calibri" pitchFamily="34" charset="0"/>
                <a:cs typeface="ArialMT"/>
              </a:rPr>
              <a:t>will assist in finding patterns</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in the given data set. These patterns can provide meaningful and </a:t>
            </a:r>
            <a:r>
              <a:rPr kumimoji="0" lang="en-US" sz="3600" b="1" i="0" u="none" strike="noStrike" normalizeH="0" baseline="0" dirty="0" smtClean="0">
                <a:ln w="17780" cmpd="sng">
                  <a:solidFill>
                    <a:srgbClr val="FFFFFF"/>
                  </a:solidFill>
                  <a:prstDash val="solid"/>
                  <a:miter lim="800000"/>
                </a:ln>
                <a:solidFill>
                  <a:schemeClr val="tx1"/>
                </a:solidFill>
                <a:effectLst>
                  <a:outerShdw blurRad="38100" dist="38100" dir="2700000" algn="tl" rotWithShape="0">
                    <a:srgbClr val="000000">
                      <a:alpha val="43137"/>
                    </a:srgbClr>
                  </a:outerShdw>
                </a:effectLst>
                <a:latin typeface="Calibri" pitchFamily="34" charset="0"/>
                <a:ea typeface="Calibri" pitchFamily="34" charset="0"/>
                <a:cs typeface="ArialMT"/>
              </a:rPr>
              <a:t>insight trend analysis for the policy makers.</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Data mining can also be </a:t>
            </a:r>
            <a:r>
              <a:rPr kumimoji="0" lang="en-US" sz="3600" b="1" i="0" u="none" strike="noStrike" normalizeH="0" baseline="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used in a wide variety of contexts </a:t>
            </a:r>
            <a:r>
              <a:rPr kumimoji="0" lang="en-U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Calibri" pitchFamily="34" charset="0"/>
                <a:ea typeface="Calibri" pitchFamily="34" charset="0"/>
                <a:cs typeface="ArialMT"/>
              </a:rPr>
              <a:t>– in fraud detection, as an aid in litigation and adjudication trends, judicial Performance enhancement measures etc.</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458200" cy="6247864"/>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threePt" dir="t"/>
            </a:scene3d>
            <a:sp3d extrusionH="57150">
              <a:bevelT w="38100" h="38100" prst="convex"/>
              <a:bevelB h="25400" prst="softRound"/>
            </a:sp3d>
          </a:bodyPr>
          <a:lstStyle/>
          <a:p>
            <a:pPr algn="just">
              <a:buFont typeface="Wingdings" pitchFamily="2" charset="2"/>
              <a:buChar char="ü"/>
            </a:pPr>
            <a:r>
              <a:rPr lang="en-US" sz="4000"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rPr>
              <a:t>Online Analytical Processing (OLAP)</a:t>
            </a:r>
          </a:p>
          <a:p>
            <a:pPr algn="just">
              <a:buFont typeface="Wingdings" pitchFamily="2" charset="2"/>
              <a:buChar char="ü"/>
            </a:pPr>
            <a:endParaRPr lang="en-US" sz="4000"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endParaRPr>
          </a:p>
          <a:p>
            <a:pPr algn="just"/>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This tool will help efficiently </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querying multi-dimensional databases.</a:t>
            </a:r>
          </a:p>
          <a:p>
            <a:pPr algn="just"/>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Whereas data mining techniques help </a:t>
            </a:r>
            <a:r>
              <a:rPr lang="en-US" sz="4000" b="1" dirty="0" smtClean="0">
                <a:ln w="17780" cmpd="sng">
                  <a:solidFill>
                    <a:srgbClr val="FFFFFF"/>
                  </a:solidFill>
                  <a:prstDash val="solid"/>
                  <a:miter lim="800000"/>
                </a:ln>
                <a:solidFill>
                  <a:schemeClr val="tx1"/>
                </a:solidFill>
                <a:effectLst>
                  <a:outerShdw blurRad="38100" dist="38100" dir="2700000" algn="tl" rotWithShape="0">
                    <a:srgbClr val="000000">
                      <a:alpha val="43137"/>
                    </a:srgbClr>
                  </a:outerShdw>
                </a:effectLst>
              </a:rPr>
              <a:t>analyzing hidden trends from the data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OLAP will help in the </a:t>
            </a:r>
            <a:r>
              <a:rPr lang="en-US" sz="4000" b="1" dirty="0" smtClean="0">
                <a:ln w="19050">
                  <a:solidFill>
                    <a:schemeClr val="tx2">
                      <a:tint val="1000"/>
                    </a:schemeClr>
                  </a:solidFill>
                  <a:prstDash val="solid"/>
                </a:ln>
                <a:solidFill>
                  <a:srgbClr val="00B050"/>
                </a:solidFill>
                <a:effectLst>
                  <a:outerShdw blurRad="38100" dist="38100" dir="2700000" algn="tl">
                    <a:srgbClr val="000000">
                      <a:alpha val="43137"/>
                    </a:srgbClr>
                  </a:outerShdw>
                </a:effectLst>
              </a:rPr>
              <a:t>summing up of multiple databases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into highly complex tables with summarized reports.</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05800" cy="6247864"/>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unset" dir="t"/>
            </a:scene3d>
            <a:sp3d extrusionH="57150" prstMaterial="metal">
              <a:bevelT w="50800" h="38100" prst="riblet"/>
              <a:bevelB w="50800" h="38100" prst="riblet"/>
            </a:sp3d>
          </a:bodyPr>
          <a:lstStyle/>
          <a:p>
            <a:pPr algn="just">
              <a:buFont typeface="Wingdings" pitchFamily="2" charset="2"/>
              <a:buChar char="ü"/>
            </a:pPr>
            <a:r>
              <a:rPr lang="en-US" sz="4000"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rPr>
              <a:t>Business Intelligence (B. I.) Tools</a:t>
            </a:r>
          </a:p>
          <a:p>
            <a:pPr algn="just">
              <a:buFont typeface="Wingdings" pitchFamily="2" charset="2"/>
              <a:buChar char="ü"/>
            </a:pPr>
            <a:endParaRPr lang="en-US" sz="4000" b="1" u="sng"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38100" dist="38100" dir="2700000" algn="tl">
                  <a:srgbClr val="000000">
                    <a:alpha val="43137"/>
                  </a:srgbClr>
                </a:outerShdw>
              </a:effectLst>
            </a:endParaRPr>
          </a:p>
          <a:p>
            <a:pPr algn="just"/>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The Data Mining and Online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Analytcal</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Process (OLAP) being complementary to each other will form the </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t>engine for B. I. Tools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which help in the </a:t>
            </a:r>
            <a:r>
              <a:rPr lang="en-US" sz="4000" b="1" dirty="0" smtClean="0">
                <a:ln w="3175">
                  <a:solidFill>
                    <a:srgbClr val="FFFF00"/>
                  </a:solidFill>
                  <a:prstDash val="solid"/>
                </a:ln>
                <a:solidFill>
                  <a:srgbClr val="00B050"/>
                </a:solidFill>
                <a:effectLst>
                  <a:outerShdw blurRad="38100" dist="38100" dir="2700000" algn="tl">
                    <a:srgbClr val="000000">
                      <a:alpha val="43137"/>
                    </a:srgbClr>
                  </a:outerShdw>
                </a:effectLst>
              </a:rPr>
              <a:t>most informative management information system</a:t>
            </a:r>
            <a:r>
              <a:rPr lang="en-US" sz="4000" b="1" dirty="0" smtClean="0">
                <a:ln w="19050">
                  <a:solidFill>
                    <a:schemeClr val="tx2">
                      <a:tint val="1000"/>
                    </a:schemeClr>
                  </a:solidFill>
                  <a:prstDash val="solid"/>
                </a:ln>
                <a:solidFill>
                  <a:srgbClr val="00B050"/>
                </a:solidFill>
                <a:effectLst>
                  <a:outerShdw blurRad="38100" dist="38100" dir="2700000" algn="tl">
                    <a:srgbClr val="000000">
                      <a:alpha val="43137"/>
                    </a:srgbClr>
                  </a:outerShdw>
                </a:effectLst>
              </a:rPr>
              <a:t>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for effective Court Management as Judicial Management Information.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bwMode="auto">
          <a:xfrm>
            <a:off x="281354" y="152400"/>
            <a:ext cx="8651631" cy="6400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scene3d>
              <a:camera prst="orthographicFront"/>
              <a:lightRig rig="threePt" dir="t"/>
            </a:scene3d>
            <a:sp3d extrusionH="57150" prstMaterial="dkEdge">
              <a:bevelT w="762000" h="38100" prst="convex"/>
              <a:bevelB w="38100" h="38100" prst="convex"/>
            </a:sp3d>
          </a:bodyPr>
          <a:lstStyle/>
          <a:p>
            <a:pPr eaLnBrk="1" hangingPunct="1">
              <a:lnSpc>
                <a:spcPct val="150000"/>
              </a:lnSpc>
              <a:defRPr/>
            </a:pPr>
            <a:r>
              <a:rPr lang="en-US" b="1" dirty="0" smtClean="0">
                <a:solidFill>
                  <a:srgbClr val="A50021"/>
                </a:solidFill>
                <a:effectLst>
                  <a:outerShdw blurRad="38100" dist="38100" dir="2700000" algn="tl">
                    <a:srgbClr val="C0C0C0"/>
                  </a:outerShdw>
                </a:effectLst>
                <a:latin typeface="Batang" pitchFamily="18" charset="-127"/>
              </a:rPr>
              <a:t>The great end of all human  industry is the attainment of happiness.           For which </a:t>
            </a:r>
            <a:br>
              <a:rPr lang="en-US" b="1" dirty="0" smtClean="0">
                <a:solidFill>
                  <a:srgbClr val="A50021"/>
                </a:solidFill>
                <a:effectLst>
                  <a:outerShdw blurRad="38100" dist="38100" dir="2700000" algn="tl">
                    <a:srgbClr val="C0C0C0"/>
                  </a:outerShdw>
                </a:effectLst>
                <a:latin typeface="Batang" pitchFamily="18" charset="-127"/>
              </a:rPr>
            </a:br>
            <a:r>
              <a:rPr lang="en-US" b="1" dirty="0" smtClean="0">
                <a:solidFill>
                  <a:srgbClr val="FF0000"/>
                </a:solidFill>
                <a:effectLst>
                  <a:outerShdw blurRad="38100" dist="38100" dir="2700000" algn="tl">
                    <a:srgbClr val="C0C0C0"/>
                  </a:outerShdw>
                </a:effectLst>
                <a:latin typeface="Batang" pitchFamily="18" charset="-127"/>
              </a:rPr>
              <a:t>ARTS INVENTED</a:t>
            </a:r>
            <a:r>
              <a:rPr lang="en-US" b="1" dirty="0" smtClean="0">
                <a:solidFill>
                  <a:srgbClr val="A50021"/>
                </a:solidFill>
                <a:effectLst>
                  <a:outerShdw blurRad="38100" dist="38100" dir="2700000" algn="tl">
                    <a:srgbClr val="C0C0C0"/>
                  </a:outerShdw>
                </a:effectLst>
                <a:latin typeface="Batang" pitchFamily="18" charset="-127"/>
              </a:rPr>
              <a:t>, </a:t>
            </a:r>
            <a:br>
              <a:rPr lang="en-US" b="1" dirty="0" smtClean="0">
                <a:solidFill>
                  <a:srgbClr val="A50021"/>
                </a:solidFill>
                <a:effectLst>
                  <a:outerShdw blurRad="38100" dist="38100" dir="2700000" algn="tl">
                    <a:srgbClr val="C0C0C0"/>
                  </a:outerShdw>
                </a:effectLst>
                <a:latin typeface="Batang" pitchFamily="18" charset="-127"/>
              </a:rPr>
            </a:br>
            <a:r>
              <a:rPr lang="en-US" b="1" dirty="0" smtClean="0">
                <a:solidFill>
                  <a:schemeClr val="hlink"/>
                </a:solidFill>
                <a:effectLst>
                  <a:outerShdw blurRad="38100" dist="38100" dir="2700000" algn="tl">
                    <a:srgbClr val="C0C0C0"/>
                  </a:outerShdw>
                </a:effectLst>
                <a:latin typeface="Batang" pitchFamily="18" charset="-127"/>
              </a:rPr>
              <a:t>SCIENCES CULTIVATED</a:t>
            </a:r>
            <a:r>
              <a:rPr lang="en-US" b="1" dirty="0" smtClean="0">
                <a:solidFill>
                  <a:srgbClr val="0070C0"/>
                </a:solidFill>
                <a:effectLst>
                  <a:outerShdw blurRad="38100" dist="38100" dir="2700000" algn="tl">
                    <a:srgbClr val="C0C0C0"/>
                  </a:outerShdw>
                </a:effectLst>
                <a:latin typeface="Batang" pitchFamily="18" charset="-127"/>
              </a:rPr>
              <a:t>,</a:t>
            </a:r>
            <a:r>
              <a:rPr lang="en-US" b="1" dirty="0" smtClean="0">
                <a:solidFill>
                  <a:srgbClr val="A50021"/>
                </a:solidFill>
                <a:effectLst>
                  <a:outerShdw blurRad="38100" dist="38100" dir="2700000" algn="tl">
                    <a:srgbClr val="C0C0C0"/>
                  </a:outerShdw>
                </a:effectLst>
                <a:latin typeface="Batang" pitchFamily="18" charset="-127"/>
              </a:rPr>
              <a:t> </a:t>
            </a:r>
            <a:br>
              <a:rPr lang="en-US" b="1" dirty="0" smtClean="0">
                <a:solidFill>
                  <a:srgbClr val="A50021"/>
                </a:solidFill>
                <a:effectLst>
                  <a:outerShdw blurRad="38100" dist="38100" dir="2700000" algn="tl">
                    <a:srgbClr val="C0C0C0"/>
                  </a:outerShdw>
                </a:effectLst>
                <a:latin typeface="Batang" pitchFamily="18" charset="-127"/>
              </a:rPr>
            </a:br>
            <a:r>
              <a:rPr lang="en-US" b="1" dirty="0" smtClean="0">
                <a:solidFill>
                  <a:schemeClr val="accent3">
                    <a:lumMod val="50000"/>
                  </a:schemeClr>
                </a:solidFill>
                <a:effectLst>
                  <a:outerShdw blurRad="38100" dist="38100" dir="2700000" algn="tl">
                    <a:srgbClr val="C0C0C0"/>
                  </a:outerShdw>
                </a:effectLst>
                <a:latin typeface="Batang" pitchFamily="18" charset="-127"/>
              </a:rPr>
              <a:t>LAWS ORDAINED,</a:t>
            </a:r>
            <a:r>
              <a:rPr lang="en-US" b="1" dirty="0" smtClean="0">
                <a:solidFill>
                  <a:srgbClr val="A50021"/>
                </a:solidFill>
                <a:effectLst>
                  <a:outerShdw blurRad="38100" dist="38100" dir="2700000" algn="tl">
                    <a:srgbClr val="C0C0C0"/>
                  </a:outerShdw>
                </a:effectLst>
                <a:latin typeface="Batang" pitchFamily="18" charset="-127"/>
              </a:rPr>
              <a:t> </a:t>
            </a:r>
            <a:r>
              <a:rPr lang="en-US" b="1" dirty="0" smtClean="0">
                <a:solidFill>
                  <a:schemeClr val="tx1"/>
                </a:solidFill>
                <a:effectLst>
                  <a:outerShdw blurRad="38100" dist="38100" dir="2700000" algn="tl">
                    <a:srgbClr val="C0C0C0"/>
                  </a:outerShdw>
                </a:effectLst>
                <a:latin typeface="Batang" pitchFamily="18" charset="-127"/>
              </a:rPr>
              <a:t>&amp;</a:t>
            </a:r>
            <a:br>
              <a:rPr lang="en-US" b="1" dirty="0" smtClean="0">
                <a:solidFill>
                  <a:schemeClr val="tx1"/>
                </a:solidFill>
                <a:effectLst>
                  <a:outerShdw blurRad="38100" dist="38100" dir="2700000" algn="tl">
                    <a:srgbClr val="C0C0C0"/>
                  </a:outerShdw>
                </a:effectLst>
                <a:latin typeface="Batang" pitchFamily="18" charset="-127"/>
              </a:rPr>
            </a:br>
            <a:r>
              <a:rPr lang="en-US" b="1" dirty="0" smtClean="0">
                <a:solidFill>
                  <a:srgbClr val="CC00CC"/>
                </a:solidFill>
                <a:effectLst>
                  <a:outerShdw blurRad="38100" dist="38100" dir="2700000" algn="tl">
                    <a:srgbClr val="C0C0C0"/>
                  </a:outerShdw>
                </a:effectLst>
                <a:latin typeface="Batang" pitchFamily="18" charset="-127"/>
              </a:rPr>
              <a:t>SOCIETIES MODELLED</a:t>
            </a:r>
            <a:endParaRPr lang="en-US" sz="4000" b="1" dirty="0" smtClean="0">
              <a:solidFill>
                <a:srgbClr val="800080"/>
              </a:solidFill>
              <a:effectLst>
                <a:outerShdw blurRad="38100" dist="38100" dir="2700000" algn="tl">
                  <a:srgbClr val="C0C0C0"/>
                </a:outerShdw>
              </a:effectLst>
              <a:latin typeface="Batang" pitchFamily="18" charset="-127"/>
            </a:endParaRPr>
          </a:p>
        </p:txBody>
      </p:sp>
    </p:spTree>
  </p:cSld>
  <p:clrMapOvr>
    <a:masterClrMapping/>
  </p:clrMapOvr>
  <p:transition advClick="0" advTm="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1146175"/>
          </a:xfrm>
          <a:ln/>
        </p:spPr>
        <p:txBody>
          <a:bodyPr lIns="0" tIns="0" rIns="0" bIns="0">
            <a:scene3d>
              <a:camera prst="orthographicFront"/>
              <a:lightRig rig="threePt" dir="t"/>
            </a:scene3d>
            <a:sp3d extrusionH="57150">
              <a:bevelT w="38100" h="38100"/>
              <a:bevelB w="38100" h="38100"/>
            </a:sp3d>
          </a:bodyPr>
          <a:lstStyle/>
          <a:p>
            <a:pPr defTabSz="457200">
              <a:lnSpc>
                <a:spcPct val="93000"/>
              </a:lnSpc>
              <a:buClr>
                <a:srgbClr val="000000"/>
              </a:buClr>
              <a:buSzPct val="45000"/>
              <a:buFont typeface="StarSymbo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000" b="1" dirty="0">
                <a:solidFill>
                  <a:srgbClr val="660066"/>
                </a:solidFill>
                <a:latin typeface="Comic Sans MS" pitchFamily="66" charset="0"/>
              </a:rPr>
              <a:t>CONCLUSION</a:t>
            </a:r>
          </a:p>
        </p:txBody>
      </p:sp>
      <p:sp>
        <p:nvSpPr>
          <p:cNvPr id="67587" name="Rectangle 3"/>
          <p:cNvSpPr>
            <a:spLocks noGrp="1" noChangeArrowheads="1"/>
          </p:cNvSpPr>
          <p:nvPr>
            <p:ph type="subTitle" idx="4294967295"/>
          </p:nvPr>
        </p:nvSpPr>
        <p:spPr bwMode="auto">
          <a:xfrm>
            <a:off x="914400" y="1143000"/>
            <a:ext cx="7391400" cy="5410200"/>
          </a:xfrm>
          <a:prstGeom prst="rect">
            <a:avLst/>
          </a:prstGeom>
          <a:noFill/>
          <a:ln>
            <a:solidFill>
              <a:schemeClr val="accent6">
                <a:lumMod val="50000"/>
              </a:schemeClr>
            </a:solidFill>
          </a:ln>
          <a:effectLst>
            <a:glow rad="228600">
              <a:schemeClr val="accent1">
                <a:satMod val="175000"/>
                <a:alpha val="40000"/>
              </a:schemeClr>
            </a:glow>
          </a:effectLst>
        </p:spPr>
        <p:txBody>
          <a:bodyPr lIns="0" tIns="0" rIns="0" bIns="0" anchor="ctr">
            <a:noAutofit/>
            <a:scene3d>
              <a:camera prst="orthographicFront"/>
              <a:lightRig rig="threePt" dir="t"/>
            </a:scene3d>
            <a:sp3d extrusionH="57150">
              <a:bevelT w="69850" h="69850" prst="divot"/>
              <a:bevelB w="69850" h="69850" prst="divot"/>
            </a:sp3d>
          </a:bodyPr>
          <a:lstStyle/>
          <a:p>
            <a:pPr marL="0" indent="0" algn="ctr" defTabSz="457200">
              <a:lnSpc>
                <a:spcPct val="130000"/>
              </a:lnSpc>
              <a:spcBef>
                <a:spcPct val="0"/>
              </a:spcBef>
              <a:buFontTx/>
              <a:buNone/>
              <a:tabLst>
                <a:tab pos="0" algn="l"/>
                <a:tab pos="244475" algn="l"/>
                <a:tab pos="701675" algn="l"/>
                <a:tab pos="1158875" algn="l"/>
                <a:tab pos="1616075" algn="l"/>
                <a:tab pos="2073275" algn="l"/>
                <a:tab pos="2530475" algn="l"/>
                <a:tab pos="2987675" algn="l"/>
                <a:tab pos="3444875" algn="l"/>
                <a:tab pos="3902075" algn="l"/>
                <a:tab pos="4359275" algn="l"/>
                <a:tab pos="4816475" algn="l"/>
                <a:tab pos="5273675" algn="l"/>
                <a:tab pos="5730875" algn="l"/>
                <a:tab pos="6188075" algn="l"/>
                <a:tab pos="6645275" algn="l"/>
                <a:tab pos="7102475" algn="l"/>
                <a:tab pos="7559675" algn="l"/>
                <a:tab pos="8016875" algn="l"/>
                <a:tab pos="8474075" algn="l"/>
                <a:tab pos="8931275" algn="l"/>
                <a:tab pos="9410700" algn="l"/>
              </a:tabLst>
            </a:pPr>
            <a:r>
              <a:rPr lang="en-GB" sz="4400" b="1" dirty="0">
                <a:ln>
                  <a:solidFill>
                    <a:schemeClr val="accent1"/>
                  </a:solidFill>
                </a:ln>
                <a:solidFill>
                  <a:srgbClr val="FF0000"/>
                </a:solidFill>
                <a:effectLst>
                  <a:outerShdw blurRad="38100" dist="38100" dir="2700000" algn="tl">
                    <a:srgbClr val="C0C0C0"/>
                  </a:outerShdw>
                </a:effectLst>
                <a:latin typeface="Comic Sans MS" pitchFamily="66" charset="0"/>
              </a:rPr>
              <a:t>If there is no will to change</a:t>
            </a:r>
            <a:r>
              <a:rPr lang="en-GB" sz="4400" b="1" dirty="0" smtClean="0">
                <a:ln>
                  <a:solidFill>
                    <a:schemeClr val="accent1"/>
                  </a:solidFill>
                </a:ln>
                <a:solidFill>
                  <a:srgbClr val="FF0000"/>
                </a:solidFill>
                <a:effectLst>
                  <a:outerShdw blurRad="38100" dist="38100" dir="2700000" algn="tl">
                    <a:srgbClr val="C0C0C0"/>
                  </a:outerShdw>
                </a:effectLst>
                <a:latin typeface="Comic Sans MS" pitchFamily="66" charset="0"/>
              </a:rPr>
              <a:t>,</a:t>
            </a:r>
          </a:p>
          <a:p>
            <a:pPr marL="0" indent="0" algn="ctr" defTabSz="457200">
              <a:lnSpc>
                <a:spcPct val="130000"/>
              </a:lnSpc>
              <a:spcBef>
                <a:spcPct val="0"/>
              </a:spcBef>
              <a:buFontTx/>
              <a:buNone/>
              <a:tabLst>
                <a:tab pos="0" algn="l"/>
                <a:tab pos="244475" algn="l"/>
                <a:tab pos="701675" algn="l"/>
                <a:tab pos="1158875" algn="l"/>
                <a:tab pos="1616075" algn="l"/>
                <a:tab pos="2073275" algn="l"/>
                <a:tab pos="2530475" algn="l"/>
                <a:tab pos="2987675" algn="l"/>
                <a:tab pos="3444875" algn="l"/>
                <a:tab pos="3902075" algn="l"/>
                <a:tab pos="4359275" algn="l"/>
                <a:tab pos="4816475" algn="l"/>
                <a:tab pos="5273675" algn="l"/>
                <a:tab pos="5730875" algn="l"/>
                <a:tab pos="6188075" algn="l"/>
                <a:tab pos="6645275" algn="l"/>
                <a:tab pos="7102475" algn="l"/>
                <a:tab pos="7559675" algn="l"/>
                <a:tab pos="8016875" algn="l"/>
                <a:tab pos="8474075" algn="l"/>
                <a:tab pos="8931275" algn="l"/>
                <a:tab pos="9410700" algn="l"/>
              </a:tabLst>
            </a:pPr>
            <a:r>
              <a:rPr lang="en-GB" sz="4400" b="1" dirty="0" smtClean="0">
                <a:ln>
                  <a:solidFill>
                    <a:schemeClr val="accent1"/>
                  </a:solidFill>
                </a:ln>
                <a:solidFill>
                  <a:srgbClr val="008000"/>
                </a:solidFill>
                <a:effectLst>
                  <a:outerShdw blurRad="38100" dist="38100" dir="2700000" algn="tl">
                    <a:srgbClr val="C0C0C0"/>
                  </a:outerShdw>
                </a:effectLst>
                <a:latin typeface="Comic Sans MS" pitchFamily="66" charset="0"/>
              </a:rPr>
              <a:t>no </a:t>
            </a:r>
            <a:r>
              <a:rPr lang="en-GB" sz="4400" b="1" dirty="0">
                <a:ln>
                  <a:solidFill>
                    <a:schemeClr val="accent1"/>
                  </a:solidFill>
                </a:ln>
                <a:solidFill>
                  <a:srgbClr val="008000"/>
                </a:solidFill>
                <a:effectLst>
                  <a:outerShdw blurRad="38100" dist="38100" dir="2700000" algn="tl">
                    <a:srgbClr val="C0C0C0"/>
                  </a:outerShdw>
                </a:effectLst>
                <a:latin typeface="Comic Sans MS" pitchFamily="66" charset="0"/>
              </a:rPr>
              <a:t>orientation </a:t>
            </a:r>
          </a:p>
          <a:p>
            <a:pPr marL="0" indent="0" algn="ctr" defTabSz="457200">
              <a:lnSpc>
                <a:spcPct val="130000"/>
              </a:lnSpc>
              <a:spcBef>
                <a:spcPct val="0"/>
              </a:spcBef>
              <a:buFontTx/>
              <a:buNone/>
              <a:tabLst>
                <a:tab pos="0" algn="l"/>
                <a:tab pos="244475" algn="l"/>
                <a:tab pos="701675" algn="l"/>
                <a:tab pos="1158875" algn="l"/>
                <a:tab pos="1616075" algn="l"/>
                <a:tab pos="2073275" algn="l"/>
                <a:tab pos="2530475" algn="l"/>
                <a:tab pos="2987675" algn="l"/>
                <a:tab pos="3444875" algn="l"/>
                <a:tab pos="3902075" algn="l"/>
                <a:tab pos="4359275" algn="l"/>
                <a:tab pos="4816475" algn="l"/>
                <a:tab pos="5273675" algn="l"/>
                <a:tab pos="5730875" algn="l"/>
                <a:tab pos="6188075" algn="l"/>
                <a:tab pos="6645275" algn="l"/>
                <a:tab pos="7102475" algn="l"/>
                <a:tab pos="7559675" algn="l"/>
                <a:tab pos="8016875" algn="l"/>
                <a:tab pos="8474075" algn="l"/>
                <a:tab pos="8931275" algn="l"/>
                <a:tab pos="9410700" algn="l"/>
              </a:tabLst>
            </a:pPr>
            <a:r>
              <a:rPr lang="en-GB" sz="4400" b="1" dirty="0">
                <a:ln>
                  <a:solidFill>
                    <a:schemeClr val="accent1"/>
                  </a:solidFill>
                </a:ln>
                <a:solidFill>
                  <a:srgbClr val="008000"/>
                </a:solidFill>
                <a:effectLst>
                  <a:outerShdw blurRad="38100" dist="38100" dir="2700000" algn="tl">
                    <a:srgbClr val="C0C0C0"/>
                  </a:outerShdw>
                </a:effectLst>
                <a:latin typeface="Comic Sans MS" pitchFamily="66" charset="0"/>
              </a:rPr>
              <a:t>to the work culture</a:t>
            </a:r>
          </a:p>
          <a:p>
            <a:pPr marL="0" indent="0" algn="ctr" defTabSz="457200">
              <a:lnSpc>
                <a:spcPct val="130000"/>
              </a:lnSpc>
              <a:spcBef>
                <a:spcPct val="0"/>
              </a:spcBef>
              <a:buFontTx/>
              <a:buNone/>
              <a:tabLst>
                <a:tab pos="0" algn="l"/>
                <a:tab pos="244475" algn="l"/>
                <a:tab pos="701675" algn="l"/>
                <a:tab pos="1158875" algn="l"/>
                <a:tab pos="1616075" algn="l"/>
                <a:tab pos="2073275" algn="l"/>
                <a:tab pos="2530475" algn="l"/>
                <a:tab pos="2987675" algn="l"/>
                <a:tab pos="3444875" algn="l"/>
                <a:tab pos="3902075" algn="l"/>
                <a:tab pos="4359275" algn="l"/>
                <a:tab pos="4816475" algn="l"/>
                <a:tab pos="5273675" algn="l"/>
                <a:tab pos="5730875" algn="l"/>
                <a:tab pos="6188075" algn="l"/>
                <a:tab pos="6645275" algn="l"/>
                <a:tab pos="7102475" algn="l"/>
                <a:tab pos="7559675" algn="l"/>
                <a:tab pos="8016875" algn="l"/>
                <a:tab pos="8474075" algn="l"/>
                <a:tab pos="8931275" algn="l"/>
                <a:tab pos="9410700" algn="l"/>
              </a:tabLst>
            </a:pPr>
            <a:r>
              <a:rPr lang="en-GB" sz="4400" b="1" dirty="0">
                <a:ln>
                  <a:solidFill>
                    <a:schemeClr val="accent1"/>
                  </a:solidFill>
                </a:ln>
                <a:solidFill>
                  <a:srgbClr val="3333FF"/>
                </a:solidFill>
                <a:effectLst>
                  <a:outerShdw blurRad="38100" dist="38100" dir="2700000" algn="tl">
                    <a:srgbClr val="C0C0C0"/>
                  </a:outerShdw>
                </a:effectLst>
                <a:latin typeface="Comic Sans MS" pitchFamily="66" charset="0"/>
              </a:rPr>
              <a:t>with technology</a:t>
            </a:r>
            <a:r>
              <a:rPr lang="en-GB" sz="4400" b="1" dirty="0">
                <a:ln>
                  <a:solidFill>
                    <a:schemeClr val="accent1"/>
                  </a:solidFill>
                </a:ln>
                <a:effectLst>
                  <a:outerShdw blurRad="38100" dist="38100" dir="2700000" algn="tl">
                    <a:srgbClr val="C0C0C0"/>
                  </a:outerShdw>
                </a:effectLst>
                <a:latin typeface="Comic Sans MS" pitchFamily="66" charset="0"/>
              </a:rPr>
              <a:t>, </a:t>
            </a:r>
          </a:p>
          <a:p>
            <a:pPr marL="0" indent="0" algn="ctr" defTabSz="457200">
              <a:lnSpc>
                <a:spcPct val="130000"/>
              </a:lnSpc>
              <a:spcBef>
                <a:spcPct val="0"/>
              </a:spcBef>
              <a:buFontTx/>
              <a:buNone/>
              <a:tabLst>
                <a:tab pos="0" algn="l"/>
                <a:tab pos="244475" algn="l"/>
                <a:tab pos="701675" algn="l"/>
                <a:tab pos="1158875" algn="l"/>
                <a:tab pos="1616075" algn="l"/>
                <a:tab pos="2073275" algn="l"/>
                <a:tab pos="2530475" algn="l"/>
                <a:tab pos="2987675" algn="l"/>
                <a:tab pos="3444875" algn="l"/>
                <a:tab pos="3902075" algn="l"/>
                <a:tab pos="4359275" algn="l"/>
                <a:tab pos="4816475" algn="l"/>
                <a:tab pos="5273675" algn="l"/>
                <a:tab pos="5730875" algn="l"/>
                <a:tab pos="6188075" algn="l"/>
                <a:tab pos="6645275" algn="l"/>
                <a:tab pos="7102475" algn="l"/>
                <a:tab pos="7559675" algn="l"/>
                <a:tab pos="8016875" algn="l"/>
                <a:tab pos="8474075" algn="l"/>
                <a:tab pos="8931275" algn="l"/>
                <a:tab pos="9410700" algn="l"/>
              </a:tabLst>
            </a:pPr>
            <a:r>
              <a:rPr lang="en-GB" sz="4400" b="1" dirty="0">
                <a:ln>
                  <a:solidFill>
                    <a:schemeClr val="accent1"/>
                  </a:solidFill>
                </a:ln>
                <a:solidFill>
                  <a:srgbClr val="990000"/>
                </a:solidFill>
                <a:effectLst>
                  <a:outerShdw blurRad="38100" dist="38100" dir="2700000" algn="tl">
                    <a:srgbClr val="C0C0C0"/>
                  </a:outerShdw>
                </a:effectLst>
                <a:latin typeface="Comic Sans MS" pitchFamily="66" charset="0"/>
              </a:rPr>
              <a:t>then nothing can work.</a:t>
            </a:r>
          </a:p>
        </p:txBody>
      </p: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bwMode="auto">
          <a:xfrm>
            <a:off x="152400" y="228600"/>
            <a:ext cx="8839200" cy="6400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r>
              <a:rPr lang="en-US" b="1" dirty="0" smtClean="0">
                <a:solidFill>
                  <a:srgbClr val="FF0000"/>
                </a:solidFill>
                <a:effectLst>
                  <a:outerShdw blurRad="38100" dist="38100" dir="2700000" algn="tl">
                    <a:srgbClr val="C0C0C0"/>
                  </a:outerShdw>
                </a:effectLst>
                <a:latin typeface="Batang" pitchFamily="18" charset="-127"/>
              </a:rPr>
              <a:t>Human knowledge arises </a:t>
            </a:r>
            <a:br>
              <a:rPr lang="en-US" b="1" dirty="0" smtClean="0">
                <a:solidFill>
                  <a:srgbClr val="FF0000"/>
                </a:solidFill>
                <a:effectLst>
                  <a:outerShdw blurRad="38100" dist="38100" dir="2700000" algn="tl">
                    <a:srgbClr val="C0C0C0"/>
                  </a:outerShdw>
                </a:effectLst>
                <a:latin typeface="Batang" pitchFamily="18" charset="-127"/>
              </a:rPr>
            </a:br>
            <a:r>
              <a:rPr lang="en-US" b="1" dirty="0" smtClean="0">
                <a:solidFill>
                  <a:srgbClr val="FF0000"/>
                </a:solidFill>
                <a:effectLst>
                  <a:outerShdw blurRad="38100" dist="38100" dir="2700000" algn="tl">
                    <a:srgbClr val="C0C0C0"/>
                  </a:outerShdw>
                </a:effectLst>
                <a:latin typeface="Batang" pitchFamily="18" charset="-127"/>
              </a:rPr>
              <a:t>only from sense experience. </a:t>
            </a:r>
            <a:br>
              <a:rPr lang="en-US" b="1" dirty="0" smtClean="0">
                <a:solidFill>
                  <a:srgbClr val="FF0000"/>
                </a:solidFill>
                <a:effectLst>
                  <a:outerShdw blurRad="38100" dist="38100" dir="2700000" algn="tl">
                    <a:srgbClr val="C0C0C0"/>
                  </a:outerShdw>
                </a:effectLst>
                <a:latin typeface="Batang" pitchFamily="18" charset="-127"/>
              </a:rPr>
            </a:br>
            <a:r>
              <a:rPr lang="en-US" sz="3600" b="1" dirty="0" smtClean="0">
                <a:solidFill>
                  <a:schemeClr val="hlink"/>
                </a:solidFill>
                <a:effectLst>
                  <a:outerShdw blurRad="38100" dist="38100" dir="2700000" algn="tl">
                    <a:srgbClr val="C0C0C0"/>
                  </a:outerShdw>
                </a:effectLst>
                <a:latin typeface="Batang" pitchFamily="18" charset="-127"/>
              </a:rPr>
              <a:t>The percepts and concepts </a:t>
            </a:r>
            <a:br>
              <a:rPr lang="en-US" sz="3600" b="1" dirty="0" smtClean="0">
                <a:solidFill>
                  <a:schemeClr val="hlink"/>
                </a:solidFill>
                <a:effectLst>
                  <a:outerShdw blurRad="38100" dist="38100" dir="2700000" algn="tl">
                    <a:srgbClr val="C0C0C0"/>
                  </a:outerShdw>
                </a:effectLst>
                <a:latin typeface="Batang" pitchFamily="18" charset="-127"/>
              </a:rPr>
            </a:br>
            <a:r>
              <a:rPr lang="en-US" sz="3600" b="1" dirty="0" smtClean="0">
                <a:solidFill>
                  <a:schemeClr val="hlink"/>
                </a:solidFill>
                <a:effectLst>
                  <a:outerShdw blurRad="38100" dist="38100" dir="2700000" algn="tl">
                    <a:srgbClr val="C0C0C0"/>
                  </a:outerShdw>
                </a:effectLst>
                <a:latin typeface="Batang" pitchFamily="18" charset="-127"/>
              </a:rPr>
              <a:t>actually present in the mind </a:t>
            </a:r>
            <a:br>
              <a:rPr lang="en-US" sz="3600" b="1" dirty="0" smtClean="0">
                <a:solidFill>
                  <a:schemeClr val="hlink"/>
                </a:solidFill>
                <a:effectLst>
                  <a:outerShdw blurRad="38100" dist="38100" dir="2700000" algn="tl">
                    <a:srgbClr val="C0C0C0"/>
                  </a:outerShdw>
                </a:effectLst>
                <a:latin typeface="Batang" pitchFamily="18" charset="-127"/>
              </a:rPr>
            </a:br>
            <a:r>
              <a:rPr lang="en-US" sz="3600" b="1" dirty="0" smtClean="0">
                <a:solidFill>
                  <a:srgbClr val="3333FF"/>
                </a:solidFill>
                <a:effectLst>
                  <a:outerShdw blurRad="38100" dist="38100" dir="2700000" algn="tl">
                    <a:srgbClr val="C0C0C0"/>
                  </a:outerShdw>
                </a:effectLst>
                <a:latin typeface="Batang" pitchFamily="18" charset="-127"/>
              </a:rPr>
              <a:t>constitute the sole object of knowledge, </a:t>
            </a:r>
            <a:br>
              <a:rPr lang="en-US" sz="3600" b="1" dirty="0" smtClean="0">
                <a:solidFill>
                  <a:srgbClr val="3333FF"/>
                </a:solidFill>
                <a:effectLst>
                  <a:outerShdw blurRad="38100" dist="38100" dir="2700000" algn="tl">
                    <a:srgbClr val="C0C0C0"/>
                  </a:outerShdw>
                </a:effectLst>
                <a:latin typeface="Batang" pitchFamily="18" charset="-127"/>
              </a:rPr>
            </a:br>
            <a:r>
              <a:rPr lang="en-US" sz="3600" b="1" dirty="0" smtClean="0">
                <a:solidFill>
                  <a:srgbClr val="CC00CC"/>
                </a:solidFill>
                <a:effectLst>
                  <a:outerShdw blurRad="38100" dist="38100" dir="2700000" algn="tl">
                    <a:srgbClr val="C0C0C0"/>
                  </a:outerShdw>
                </a:effectLst>
                <a:latin typeface="Batang" pitchFamily="18" charset="-127"/>
              </a:rPr>
              <a:t>with the objects of perception themselves</a:t>
            </a:r>
            <a:r>
              <a:rPr lang="en-US" sz="3600" b="1" dirty="0" smtClean="0">
                <a:solidFill>
                  <a:srgbClr val="3333FF"/>
                </a:solidFill>
                <a:effectLst>
                  <a:outerShdw blurRad="38100" dist="38100" dir="2700000" algn="tl">
                    <a:srgbClr val="C0C0C0"/>
                  </a:outerShdw>
                </a:effectLst>
                <a:latin typeface="Batang" pitchFamily="18" charset="-127"/>
              </a:rPr>
              <a:t>, </a:t>
            </a:r>
            <a:br>
              <a:rPr lang="en-US" sz="3600" b="1" dirty="0" smtClean="0">
                <a:solidFill>
                  <a:srgbClr val="3333FF"/>
                </a:solidFill>
                <a:effectLst>
                  <a:outerShdw blurRad="38100" dist="38100" dir="2700000" algn="tl">
                    <a:srgbClr val="C0C0C0"/>
                  </a:outerShdw>
                </a:effectLst>
                <a:latin typeface="Batang" pitchFamily="18" charset="-127"/>
              </a:rPr>
            </a:br>
            <a:r>
              <a:rPr lang="en-US" sz="3600" b="1" dirty="0" smtClean="0">
                <a:solidFill>
                  <a:srgbClr val="A50021"/>
                </a:solidFill>
                <a:effectLst>
                  <a:outerShdw blurRad="38100" dist="38100" dir="2700000" algn="tl">
                    <a:srgbClr val="C0C0C0"/>
                  </a:outerShdw>
                </a:effectLst>
                <a:latin typeface="Batang" pitchFamily="18" charset="-127"/>
              </a:rPr>
              <a:t>their origin outside the mind</a:t>
            </a:r>
            <a:r>
              <a:rPr lang="en-US" sz="3600" b="1" dirty="0" smtClean="0">
                <a:solidFill>
                  <a:srgbClr val="3333FF"/>
                </a:solidFill>
                <a:effectLst>
                  <a:outerShdw blurRad="38100" dist="38100" dir="2700000" algn="tl">
                    <a:srgbClr val="C0C0C0"/>
                  </a:outerShdw>
                </a:effectLst>
                <a:latin typeface="Batang" pitchFamily="18" charset="-127"/>
              </a:rPr>
              <a:t>, </a:t>
            </a:r>
            <a:br>
              <a:rPr lang="en-US" sz="3600" b="1" dirty="0" smtClean="0">
                <a:solidFill>
                  <a:srgbClr val="3333FF"/>
                </a:solidFill>
                <a:effectLst>
                  <a:outerShdw blurRad="38100" dist="38100" dir="2700000" algn="tl">
                    <a:srgbClr val="C0C0C0"/>
                  </a:outerShdw>
                </a:effectLst>
                <a:latin typeface="Batang" pitchFamily="18" charset="-127"/>
              </a:rPr>
            </a:br>
            <a:r>
              <a:rPr lang="en-US" sz="3600" b="1" dirty="0" smtClean="0">
                <a:solidFill>
                  <a:srgbClr val="33CC33"/>
                </a:solidFill>
                <a:effectLst>
                  <a:outerShdw blurRad="38100" dist="38100" dir="2700000" algn="tl">
                    <a:srgbClr val="C0C0C0"/>
                  </a:outerShdw>
                </a:effectLst>
                <a:latin typeface="Batang" pitchFamily="18" charset="-127"/>
              </a:rPr>
              <a:t>or the nature of the mind itself</a:t>
            </a:r>
            <a:r>
              <a:rPr lang="en-US" sz="3600" b="1" dirty="0" smtClean="0">
                <a:solidFill>
                  <a:srgbClr val="3333FF"/>
                </a:solidFill>
                <a:effectLst>
                  <a:outerShdw blurRad="38100" dist="38100" dir="2700000" algn="tl">
                    <a:srgbClr val="C0C0C0"/>
                  </a:outerShdw>
                </a:effectLst>
                <a:latin typeface="Batang" pitchFamily="18" charset="-127"/>
              </a:rPr>
              <a:t/>
            </a:r>
            <a:br>
              <a:rPr lang="en-US" sz="3600" b="1" dirty="0" smtClean="0">
                <a:solidFill>
                  <a:srgbClr val="3333FF"/>
                </a:solidFill>
                <a:effectLst>
                  <a:outerShdw blurRad="38100" dist="38100" dir="2700000" algn="tl">
                    <a:srgbClr val="C0C0C0"/>
                  </a:outerShdw>
                </a:effectLst>
                <a:latin typeface="Batang" pitchFamily="18" charset="-127"/>
              </a:rPr>
            </a:br>
            <a:r>
              <a:rPr lang="en-US" sz="3600" b="1" dirty="0" smtClean="0">
                <a:solidFill>
                  <a:srgbClr val="FF00FF"/>
                </a:solidFill>
                <a:effectLst>
                  <a:outerShdw blurRad="38100" dist="38100" dir="2700000" algn="tl">
                    <a:srgbClr val="C0C0C0"/>
                  </a:outerShdw>
                </a:effectLst>
                <a:latin typeface="Batang" pitchFamily="18" charset="-127"/>
              </a:rPr>
              <a:t>remaining forever beyond inquiry.</a:t>
            </a:r>
          </a:p>
        </p:txBody>
      </p:sp>
    </p:spTree>
  </p:cSld>
  <p:clrMapOvr>
    <a:masterClrMapping/>
  </p:clrMapOvr>
  <p:transition advClick="0" advTm="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
          <p:cNvPicPr>
            <a:picLocks noGrp="1" noChangeAspect="1" noChangeArrowheads="1"/>
          </p:cNvPicPr>
          <p:nvPr>
            <p:ph/>
          </p:nvPr>
        </p:nvPicPr>
        <p:blipFill>
          <a:blip r:embed="rId3" cstate="print"/>
          <a:stretch>
            <a:fillRect/>
          </a:stretch>
        </p:blipFill>
        <p:spPr>
          <a:xfrm>
            <a:off x="76200" y="76200"/>
            <a:ext cx="8991600" cy="6705600"/>
          </a:xfrm>
          <a:noFill/>
          <a:ln/>
        </p:spPr>
      </p:pic>
    </p:spTree>
    <p:extLst>
      <p:ext uri="{BB962C8B-B14F-4D97-AF65-F5344CB8AC3E}">
        <p14:creationId xmlns:p14="http://schemas.microsoft.com/office/powerpoint/2010/main" xmlns="" val="197983604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7" name="Rectangle 3"/>
          <p:cNvSpPr>
            <a:spLocks noGrp="1" noChangeArrowheads="1"/>
          </p:cNvSpPr>
          <p:nvPr>
            <p:ph idx="1"/>
          </p:nvPr>
        </p:nvSpPr>
        <p:spPr bwMode="auto">
          <a:xfrm>
            <a:off x="0" y="228600"/>
            <a:ext cx="9144000" cy="66294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lnSpc>
                <a:spcPct val="90000"/>
              </a:lnSpc>
              <a:buFontTx/>
              <a:buNone/>
              <a:defRPr/>
            </a:pPr>
            <a:r>
              <a:rPr lang="en-US" b="1" smtClean="0">
                <a:solidFill>
                  <a:srgbClr val="000066"/>
                </a:solidFill>
                <a:effectLst>
                  <a:outerShdw blurRad="38100" dist="38100" dir="2700000" algn="tl">
                    <a:srgbClr val="000000"/>
                  </a:outerShdw>
                </a:effectLst>
              </a:rPr>
              <a:t>Why we have to accept the change?</a:t>
            </a:r>
          </a:p>
          <a:p>
            <a:pPr eaLnBrk="1" hangingPunct="1">
              <a:lnSpc>
                <a:spcPct val="90000"/>
              </a:lnSpc>
              <a:buFontTx/>
              <a:buNone/>
              <a:defRPr/>
            </a:pPr>
            <a:r>
              <a:rPr lang="en-US" b="1" smtClean="0">
                <a:solidFill>
                  <a:srgbClr val="660066"/>
                </a:solidFill>
                <a:effectLst>
                  <a:outerShdw blurRad="38100" dist="38100" dir="2700000" algn="tl">
                    <a:srgbClr val="000000"/>
                  </a:outerShdw>
                </a:effectLst>
              </a:rPr>
              <a:t>There is always</a:t>
            </a:r>
          </a:p>
          <a:p>
            <a:pPr algn="ctr" eaLnBrk="1" hangingPunct="1">
              <a:lnSpc>
                <a:spcPct val="90000"/>
              </a:lnSpc>
              <a:buFontTx/>
              <a:buNone/>
              <a:defRPr/>
            </a:pPr>
            <a:r>
              <a:rPr lang="en-US" sz="3600" b="1" smtClean="0">
                <a:solidFill>
                  <a:srgbClr val="000099"/>
                </a:solidFill>
                <a:effectLst>
                  <a:outerShdw blurRad="38100" dist="38100" dir="2700000" algn="tl">
                    <a:srgbClr val="000000"/>
                  </a:outerShdw>
                </a:effectLst>
              </a:rPr>
              <a:t>Evil		</a:t>
            </a:r>
            <a:r>
              <a:rPr lang="en-US" b="1" smtClean="0">
                <a:effectLst>
                  <a:outerShdw blurRad="38100" dist="38100" dir="2700000" algn="tl">
                    <a:srgbClr val="FFFFFF"/>
                  </a:outerShdw>
                </a:effectLst>
              </a:rPr>
              <a:t>against	  </a:t>
            </a:r>
            <a:r>
              <a:rPr lang="en-US" sz="4000" b="1" smtClean="0">
                <a:solidFill>
                  <a:srgbClr val="FF0000"/>
                </a:solidFill>
                <a:effectLst>
                  <a:outerShdw blurRad="38100" dist="38100" dir="2700000" algn="tl">
                    <a:srgbClr val="000000"/>
                  </a:outerShdw>
                </a:effectLst>
              </a:rPr>
              <a:t>Good</a:t>
            </a:r>
          </a:p>
          <a:p>
            <a:pPr algn="ctr" eaLnBrk="1" hangingPunct="1">
              <a:lnSpc>
                <a:spcPct val="90000"/>
              </a:lnSpc>
              <a:buFontTx/>
              <a:buNone/>
              <a:defRPr/>
            </a:pPr>
            <a:r>
              <a:rPr lang="en-US" smtClean="0">
                <a:solidFill>
                  <a:schemeClr val="bg1"/>
                </a:solidFill>
              </a:rPr>
              <a:t>.</a:t>
            </a:r>
            <a:r>
              <a:rPr lang="en-US" b="1" smtClean="0">
                <a:solidFill>
                  <a:srgbClr val="000099"/>
                </a:solidFill>
                <a:effectLst>
                  <a:outerShdw blurRad="38100" dist="38100" dir="2700000" algn="tl">
                    <a:srgbClr val="000000"/>
                  </a:outerShdw>
                </a:effectLst>
              </a:rPr>
              <a:t>   Wrong 		</a:t>
            </a:r>
            <a:r>
              <a:rPr lang="en-US" b="1" smtClean="0">
                <a:effectLst>
                  <a:outerShdw blurRad="38100" dist="38100" dir="2700000" algn="tl">
                    <a:srgbClr val="FFFFFF"/>
                  </a:outerShdw>
                </a:effectLst>
              </a:rPr>
              <a:t>against     	   </a:t>
            </a:r>
            <a:r>
              <a:rPr lang="en-US" sz="4000" b="1" smtClean="0">
                <a:solidFill>
                  <a:srgbClr val="FF0000"/>
                </a:solidFill>
                <a:effectLst>
                  <a:outerShdw blurRad="38100" dist="38100" dir="2700000" algn="tl">
                    <a:srgbClr val="000000"/>
                  </a:outerShdw>
                </a:effectLst>
              </a:rPr>
              <a:t>Right      </a:t>
            </a:r>
            <a:r>
              <a:rPr lang="en-US" sz="4000" smtClean="0">
                <a:solidFill>
                  <a:schemeClr val="bg1"/>
                </a:solidFill>
              </a:rPr>
              <a:t>. </a:t>
            </a:r>
          </a:p>
          <a:p>
            <a:pPr algn="ctr" eaLnBrk="1" hangingPunct="1">
              <a:lnSpc>
                <a:spcPct val="90000"/>
              </a:lnSpc>
              <a:buFontTx/>
              <a:buNone/>
              <a:defRPr/>
            </a:pPr>
            <a:r>
              <a:rPr lang="en-US" smtClean="0">
                <a:solidFill>
                  <a:schemeClr val="bg1"/>
                </a:solidFill>
              </a:rPr>
              <a:t>.</a:t>
            </a:r>
            <a:r>
              <a:rPr lang="en-US" b="1" smtClean="0">
                <a:solidFill>
                  <a:srgbClr val="000066"/>
                </a:solidFill>
                <a:effectLst>
                  <a:outerShdw blurRad="38100" dist="38100" dir="2700000" algn="tl">
                    <a:srgbClr val="000000"/>
                  </a:outerShdw>
                </a:effectLst>
              </a:rPr>
              <a:t>Injustice</a:t>
            </a:r>
            <a:r>
              <a:rPr lang="en-US" b="1" smtClean="0">
                <a:effectLst>
                  <a:outerShdw blurRad="38100" dist="38100" dir="2700000" algn="tl">
                    <a:srgbClr val="FFFFFF"/>
                  </a:outerShdw>
                </a:effectLst>
              </a:rPr>
              <a:t> 		against</a:t>
            </a:r>
            <a:r>
              <a:rPr lang="en-US" sz="4000" b="1" smtClean="0">
                <a:solidFill>
                  <a:srgbClr val="FF0000"/>
                </a:solidFill>
                <a:effectLst>
                  <a:outerShdw blurRad="38100" dist="38100" dir="2700000" algn="tl">
                    <a:srgbClr val="000000"/>
                  </a:outerShdw>
                </a:effectLst>
              </a:rPr>
              <a:t> 	   Justice    </a:t>
            </a:r>
            <a:r>
              <a:rPr lang="en-US" sz="4000" smtClean="0">
                <a:solidFill>
                  <a:schemeClr val="bg1"/>
                </a:solidFill>
              </a:rPr>
              <a:t>.</a:t>
            </a:r>
          </a:p>
          <a:p>
            <a:pPr algn="ctr" eaLnBrk="1" hangingPunct="1">
              <a:lnSpc>
                <a:spcPct val="90000"/>
              </a:lnSpc>
              <a:buFontTx/>
              <a:buNone/>
              <a:defRPr/>
            </a:pPr>
            <a:r>
              <a:rPr lang="en-US" b="1" smtClean="0">
                <a:effectLst>
                  <a:outerShdw blurRad="38100" dist="38100" dir="2700000" algn="tl">
                    <a:srgbClr val="FFFFFF"/>
                  </a:outerShdw>
                </a:effectLst>
              </a:rPr>
              <a:t>we always </a:t>
            </a:r>
            <a:r>
              <a:rPr lang="en-US" b="1" smtClean="0">
                <a:solidFill>
                  <a:srgbClr val="008000"/>
                </a:solidFill>
                <a:effectLst>
                  <a:outerShdw blurRad="38100" dist="38100" dir="2700000" algn="tl">
                    <a:srgbClr val="000000"/>
                  </a:outerShdw>
                </a:effectLst>
              </a:rPr>
              <a:t>choose &amp; select</a:t>
            </a:r>
          </a:p>
          <a:p>
            <a:pPr algn="ctr" eaLnBrk="1" hangingPunct="1">
              <a:lnSpc>
                <a:spcPct val="90000"/>
              </a:lnSpc>
              <a:buFontTx/>
              <a:buNone/>
              <a:defRPr/>
            </a:pPr>
            <a:r>
              <a:rPr lang="en-US" b="1" smtClean="0">
                <a:solidFill>
                  <a:srgbClr val="CC00CC"/>
                </a:solidFill>
                <a:effectLst>
                  <a:outerShdw blurRad="38100" dist="38100" dir="2700000" algn="tl">
                    <a:srgbClr val="000000"/>
                  </a:outerShdw>
                </a:effectLst>
              </a:rPr>
              <a:t>GOOD and RIGHT thing to do JUSTICE</a:t>
            </a:r>
          </a:p>
          <a:p>
            <a:pPr algn="ctr" eaLnBrk="1" hangingPunct="1">
              <a:lnSpc>
                <a:spcPct val="90000"/>
              </a:lnSpc>
              <a:buFontTx/>
              <a:buNone/>
              <a:defRPr/>
            </a:pPr>
            <a:r>
              <a:rPr lang="en-US" b="1" smtClean="0">
                <a:effectLst>
                  <a:outerShdw blurRad="38100" dist="38100" dir="2700000" algn="tl">
                    <a:srgbClr val="FFFFFF"/>
                  </a:outerShdw>
                </a:effectLst>
              </a:rPr>
              <a:t>Because enemies of GOOD, RIGHT &amp; JUSTICE are every where and we have to fight against them with the help of TECHNOLOGY because technology itself is the threat to the evil.</a:t>
            </a:r>
            <a:endParaRPr lang="en-US" b="1" dirty="0" smtClean="0">
              <a:effectLst>
                <a:outerShdw blurRad="38100" dist="38100" dir="2700000" algn="tl">
                  <a:srgbClr val="FFFFFF"/>
                </a:outerShdw>
              </a:effectLst>
            </a:endParaRPr>
          </a:p>
        </p:txBody>
      </p:sp>
    </p:spTree>
  </p:cSld>
  <p:clrMapOvr>
    <a:masterClrMapping/>
  </p:clrMapOvr>
  <p:transition spd="slow" advClick="0" advTm="0">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idx="1"/>
          </p:nvPr>
        </p:nvSpPr>
        <p:spPr bwMode="auto">
          <a:xfrm>
            <a:off x="152400" y="304800"/>
            <a:ext cx="8839200" cy="5847755"/>
          </a:xfrm>
          <a:solidFill>
            <a:srgbClr val="CCFFCC"/>
          </a:solidFill>
          <a:ln>
            <a:solidFill>
              <a:srgbClr val="000066"/>
            </a:solidFill>
            <a:miter lim="800000"/>
            <a:headEnd/>
            <a:tailEnd/>
          </a:ln>
        </p:spPr>
        <p:txBody>
          <a:bodyPr vert="horz" wrap="square" lIns="91440" tIns="45720" rIns="91440" bIns="45720" numCol="1" anchor="t" anchorCtr="0" compatLnSpc="1">
            <a:prstTxWarp prst="textNoShape">
              <a:avLst/>
            </a:prstTxWarp>
            <a:spAutoFit/>
            <a:scene3d>
              <a:camera prst="orthographicFront"/>
              <a:lightRig rig="threePt" dir="t"/>
            </a:scene3d>
            <a:sp3d extrusionH="57150">
              <a:bevelT w="38100" h="38100" prst="slope"/>
              <a:bevelB w="38100" h="38100" prst="slope"/>
            </a:sp3d>
          </a:bodyPr>
          <a:lstStyle/>
          <a:p>
            <a:pPr marL="0" indent="0" algn="ctr" eaLnBrk="1" hangingPunct="1">
              <a:spcBef>
                <a:spcPts val="0"/>
              </a:spcBef>
              <a:buFontTx/>
              <a:buNone/>
              <a:defRPr/>
            </a:pPr>
            <a:r>
              <a:rPr lang="en-US" sz="4000" b="1" dirty="0" smtClean="0">
                <a:solidFill>
                  <a:srgbClr val="CC6600"/>
                </a:solidFill>
                <a:effectLst>
                  <a:outerShdw blurRad="38100" dist="38100" dir="2700000" algn="tl">
                    <a:srgbClr val="000000">
                      <a:alpha val="43137"/>
                    </a:srgbClr>
                  </a:outerShdw>
                </a:effectLst>
                <a:latin typeface="Avenir Next Condensed Medium Italic"/>
                <a:cs typeface="Avenir Next Condensed Medium Italic"/>
              </a:rPr>
              <a:t>The Civilized Society</a:t>
            </a:r>
            <a:r>
              <a:rPr lang="en-US" sz="4000" b="1" dirty="0" smtClean="0">
                <a:effectLst>
                  <a:outerShdw blurRad="38100" dist="38100" dir="2700000" algn="tl">
                    <a:srgbClr val="000000">
                      <a:alpha val="43137"/>
                    </a:srgbClr>
                  </a:outerShdw>
                </a:effectLst>
                <a:latin typeface="Avenir Next Condensed Medium Italic"/>
                <a:cs typeface="Avenir Next Condensed Medium Italic"/>
              </a:rPr>
              <a:t>,</a:t>
            </a:r>
          </a:p>
          <a:p>
            <a:pPr marL="0" indent="0" algn="ctr" eaLnBrk="1" hangingPunct="1">
              <a:spcBef>
                <a:spcPts val="0"/>
              </a:spcBef>
              <a:buFontTx/>
              <a:buNone/>
              <a:defRPr/>
            </a:pPr>
            <a:r>
              <a:rPr lang="en-US" sz="4000" b="1" dirty="0" smtClean="0">
                <a:solidFill>
                  <a:srgbClr val="FF0000"/>
                </a:solidFill>
                <a:effectLst>
                  <a:outerShdw blurRad="38100" dist="38100" dir="2700000" algn="tl">
                    <a:srgbClr val="000000">
                      <a:alpha val="43137"/>
                    </a:srgbClr>
                  </a:outerShdw>
                </a:effectLst>
                <a:latin typeface="Avenir Next Condensed Medium Italic"/>
                <a:cs typeface="Avenir Next Condensed Medium Italic"/>
              </a:rPr>
              <a:t>The Government,  </a:t>
            </a:r>
            <a:r>
              <a:rPr lang="en-US" sz="4000" b="1" dirty="0" smtClean="0">
                <a:solidFill>
                  <a:srgbClr val="008000"/>
                </a:solidFill>
                <a:effectLst>
                  <a:outerShdw blurRad="38100" dist="38100" dir="2700000" algn="tl">
                    <a:srgbClr val="000000">
                      <a:alpha val="43137"/>
                    </a:srgbClr>
                  </a:outerShdw>
                </a:effectLst>
                <a:latin typeface="Avenir Next Condensed Medium Italic"/>
                <a:cs typeface="Avenir Next Condensed Medium Italic"/>
              </a:rPr>
              <a:t>The  Legislature</a:t>
            </a:r>
            <a:r>
              <a:rPr lang="en-US" sz="4000" b="1" dirty="0" smtClean="0">
                <a:effectLst>
                  <a:outerShdw blurRad="38100" dist="38100" dir="2700000" algn="tl">
                    <a:srgbClr val="000000">
                      <a:alpha val="43137"/>
                    </a:srgbClr>
                  </a:outerShdw>
                </a:effectLst>
                <a:latin typeface="Avenir Next Condensed Medium Italic"/>
                <a:cs typeface="Avenir Next Condensed Medium Italic"/>
              </a:rPr>
              <a:t> , </a:t>
            </a:r>
          </a:p>
          <a:p>
            <a:pPr marL="0" indent="0" algn="ctr" eaLnBrk="1" hangingPunct="1">
              <a:spcBef>
                <a:spcPts val="0"/>
              </a:spcBef>
              <a:buFontTx/>
              <a:buNone/>
              <a:defRPr/>
            </a:pPr>
            <a:r>
              <a:rPr lang="en-US" sz="5400" b="1" dirty="0" smtClean="0">
                <a:solidFill>
                  <a:srgbClr val="3333FF"/>
                </a:solidFill>
                <a:effectLst>
                  <a:outerShdw blurRad="38100" dist="38100" dir="2700000" algn="tl">
                    <a:srgbClr val="000000">
                      <a:alpha val="43137"/>
                    </a:srgbClr>
                  </a:outerShdw>
                </a:effectLst>
                <a:latin typeface="Avenir Next Condensed Medium Italic"/>
                <a:cs typeface="Avenir Next Condensed Medium Italic"/>
              </a:rPr>
              <a:t>The  Judiciary</a:t>
            </a:r>
          </a:p>
          <a:p>
            <a:pPr marL="0" indent="0" algn="ctr" eaLnBrk="1" hangingPunct="1">
              <a:spcBef>
                <a:spcPts val="0"/>
              </a:spcBef>
              <a:buFontTx/>
              <a:buNone/>
              <a:defRPr/>
            </a:pPr>
            <a:r>
              <a:rPr lang="en-US" sz="4000" b="1" dirty="0" smtClean="0">
                <a:effectLst>
                  <a:outerShdw blurRad="38100" dist="38100" dir="2700000" algn="tl">
                    <a:srgbClr val="000000">
                      <a:alpha val="43137"/>
                    </a:srgbClr>
                  </a:outerShdw>
                </a:effectLst>
                <a:latin typeface="Avenir Next Condensed Medium Italic"/>
                <a:cs typeface="Avenir Next Condensed Medium Italic"/>
              </a:rPr>
              <a:t>&amp; </a:t>
            </a:r>
            <a:r>
              <a:rPr lang="en-US" sz="4000" b="1" dirty="0" smtClean="0">
                <a:solidFill>
                  <a:srgbClr val="6600CC"/>
                </a:solidFill>
                <a:effectLst>
                  <a:outerShdw blurRad="38100" dist="38100" dir="2700000" algn="tl">
                    <a:srgbClr val="000000">
                      <a:alpha val="43137"/>
                    </a:srgbClr>
                  </a:outerShdw>
                </a:effectLst>
                <a:latin typeface="Avenir Next Condensed Medium Italic"/>
                <a:cs typeface="Avenir Next Condensed Medium Italic"/>
              </a:rPr>
              <a:t>The  Media</a:t>
            </a:r>
          </a:p>
          <a:p>
            <a:pPr marL="0" indent="0" algn="ctr" eaLnBrk="1" hangingPunct="1">
              <a:spcBef>
                <a:spcPts val="0"/>
              </a:spcBef>
              <a:buFontTx/>
              <a:buNone/>
              <a:defRPr/>
            </a:pPr>
            <a:r>
              <a:rPr lang="en-US" sz="4000" b="1" dirty="0" smtClean="0">
                <a:solidFill>
                  <a:srgbClr val="FF00FF"/>
                </a:solidFill>
                <a:effectLst>
                  <a:outerShdw blurRad="38100" dist="38100" dir="2700000" algn="tl">
                    <a:srgbClr val="000000">
                      <a:alpha val="43137"/>
                    </a:srgbClr>
                  </a:outerShdw>
                </a:effectLst>
                <a:latin typeface="Avenir Next Condensed Medium Italic"/>
                <a:cs typeface="Avenir Next Condensed Medium Italic"/>
              </a:rPr>
              <a:t>have to perform their role,  </a:t>
            </a:r>
          </a:p>
          <a:p>
            <a:pPr marL="0" indent="0" algn="ctr" eaLnBrk="1" hangingPunct="1">
              <a:spcBef>
                <a:spcPts val="0"/>
              </a:spcBef>
              <a:buFontTx/>
              <a:buNone/>
              <a:defRPr/>
            </a:pPr>
            <a:r>
              <a:rPr lang="en-US" sz="4000" b="1" dirty="0" smtClean="0">
                <a:solidFill>
                  <a:srgbClr val="660066"/>
                </a:solidFill>
                <a:effectLst>
                  <a:outerShdw blurRad="38100" dist="38100" dir="2700000" algn="tl">
                    <a:srgbClr val="000000">
                      <a:alpha val="43137"/>
                    </a:srgbClr>
                  </a:outerShdw>
                </a:effectLst>
                <a:latin typeface="Avenir Next Condensed Medium Italic"/>
                <a:cs typeface="Avenir Next Condensed Medium Italic"/>
              </a:rPr>
              <a:t>each in their own areas of competence</a:t>
            </a:r>
          </a:p>
          <a:p>
            <a:pPr marL="0" indent="0" algn="ctr" eaLnBrk="1" hangingPunct="1">
              <a:spcBef>
                <a:spcPts val="0"/>
              </a:spcBef>
              <a:buFontTx/>
              <a:buNone/>
              <a:defRPr/>
            </a:pPr>
            <a:r>
              <a:rPr lang="en-US" sz="4000" b="1" dirty="0" smtClean="0">
                <a:solidFill>
                  <a:srgbClr val="FF00FF"/>
                </a:solidFill>
                <a:effectLst>
                  <a:outerShdw blurRad="38100" dist="38100" dir="2700000" algn="tl">
                    <a:srgbClr val="000000">
                      <a:alpha val="43137"/>
                    </a:srgbClr>
                  </a:outerShdw>
                </a:effectLst>
                <a:latin typeface="Avenir Next Condensed Medium Italic"/>
                <a:cs typeface="Avenir Next Condensed Medium Italic"/>
              </a:rPr>
              <a:t>and in a concerted manner  for the process to be speedy and effective</a:t>
            </a:r>
            <a:r>
              <a:rPr lang="en-US" sz="4000" b="1" dirty="0" smtClean="0">
                <a:effectLst>
                  <a:outerShdw blurRad="38100" dist="38100" dir="2700000" algn="tl">
                    <a:srgbClr val="000000">
                      <a:alpha val="43137"/>
                    </a:srgbClr>
                  </a:outerShdw>
                </a:effectLst>
                <a:latin typeface="Avenir Next Condensed Medium Italic"/>
                <a:cs typeface="Avenir Next Condensed Medium Italic"/>
              </a:rPr>
              <a:t>.</a:t>
            </a:r>
          </a:p>
        </p:txBody>
      </p:sp>
    </p:spTree>
  </p:cSld>
  <p:clrMapOvr>
    <a:masterClrMapping/>
  </p:clrMapOvr>
  <p:transition advClick="0" advTm="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910" y="381000"/>
            <a:ext cx="8187498" cy="1862048"/>
          </a:xfrm>
          <a:prstGeom prst="rect">
            <a:avLst/>
          </a:prstGeom>
          <a:noFill/>
        </p:spPr>
        <p:txBody>
          <a:bodyPr wrap="none" lIns="91440" tIns="45720" rIns="91440" bIns="45720">
            <a:spAutoFit/>
            <a:scene3d>
              <a:camera prst="orthographicFront"/>
              <a:lightRig rig="twoPt" dir="t"/>
            </a:scene3d>
            <a:sp3d extrusionH="44450" contourW="12700" prstMaterial="plastic">
              <a:bevelT w="762000" h="20320" prst="angle"/>
              <a:bevelB w="762000"/>
              <a:contourClr>
                <a:schemeClr val="accent1">
                  <a:tint val="100000"/>
                  <a:shade val="100000"/>
                  <a:hueMod val="100000"/>
                  <a:satMod val="100000"/>
                </a:schemeClr>
              </a:contourClr>
            </a:sp3d>
          </a:bodyPr>
          <a:lstStyle/>
          <a:p>
            <a:pPr algn="ctr"/>
            <a:r>
              <a:rPr lang="en-US" sz="11500" b="1" cap="all" dirty="0" smtClean="0">
                <a:ln/>
                <a:solidFill>
                  <a:schemeClr val="accent1"/>
                </a:solidFill>
                <a:effectLst>
                  <a:glow rad="381000">
                    <a:srgbClr val="FFC000">
                      <a:alpha val="40000"/>
                    </a:srgbClr>
                  </a:glow>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11500" b="1" cap="all" dirty="0" smtClean="0">
                <a:ln/>
                <a:solidFill>
                  <a:schemeClr val="accent1"/>
                </a:solidFill>
                <a:effectLst>
                  <a:glow rad="381000">
                    <a:srgbClr val="FFC000">
                      <a:alpha val="40000"/>
                    </a:srgbClr>
                  </a:glow>
                  <a:outerShdw blurRad="38100" dist="38100" dir="2700000" algn="tl">
                    <a:srgbClr val="000000">
                      <a:alpha val="43137"/>
                    </a:srgbClr>
                  </a:outerShdw>
                  <a:reflection blurRad="10000" stA="55000" endPos="48000" dist="500" dir="5400000" sy="-100000" algn="bl" rotWithShape="0"/>
                </a:effectLst>
              </a:rPr>
              <a:t>Thank you </a:t>
            </a:r>
            <a:endParaRPr lang="en-US" sz="11500" b="1" cap="all" dirty="0">
              <a:ln/>
              <a:solidFill>
                <a:schemeClr val="accent1"/>
              </a:solidFill>
              <a:effectLst>
                <a:glow rad="381000">
                  <a:srgbClr val="FFC000">
                    <a:alpha val="40000"/>
                  </a:srgbClr>
                </a:glow>
                <a:outerShdw blurRad="38100" dist="38100" dir="2700000" algn="tl">
                  <a:srgbClr val="000000">
                    <a:alpha val="43137"/>
                  </a:srgbClr>
                </a:outerShdw>
                <a:reflection blurRad="10000" stA="55000" endPos="48000" dist="500" dir="5400000" sy="-100000" algn="bl" rotWithShape="0"/>
              </a:effectLst>
            </a:endParaRPr>
          </a:p>
        </p:txBody>
      </p:sp>
      <p:sp>
        <p:nvSpPr>
          <p:cNvPr id="4" name="Rectangle 3"/>
          <p:cNvSpPr/>
          <p:nvPr/>
        </p:nvSpPr>
        <p:spPr>
          <a:xfrm>
            <a:off x="453191" y="2590800"/>
            <a:ext cx="8328290" cy="3631763"/>
          </a:xfrm>
          <a:prstGeom prst="rect">
            <a:avLst/>
          </a:prstGeom>
        </p:spPr>
        <p:txBody>
          <a:bodyPr wrap="square">
            <a:spAutoFit/>
          </a:bodyPr>
          <a:lstStyle/>
          <a:p>
            <a:pPr algn="ctr">
              <a:defRPr/>
            </a:pPr>
            <a:r>
              <a:rPr lang="en-IN" sz="6000" b="1" kern="1800" spc="200" dirty="0">
                <a:ln cap="sq">
                  <a:solidFill>
                    <a:srgbClr val="7030A0"/>
                  </a:solidFill>
                  <a:miter lim="800000"/>
                </a:ln>
                <a:solidFill>
                  <a:srgbClr val="FF0000"/>
                </a:solidFill>
                <a:effectLst>
                  <a:outerShdw blurRad="469900" dir="8880000" sx="101000" sy="101000" algn="tl">
                    <a:srgbClr val="000000"/>
                  </a:outerShdw>
                </a:effectLst>
                <a:latin typeface="Brush Script MT" pitchFamily="66" charset="0"/>
              </a:rPr>
              <a:t>Justice S G Shah </a:t>
            </a:r>
          </a:p>
          <a:p>
            <a:pPr algn="ctr">
              <a:defRPr/>
            </a:pPr>
            <a:r>
              <a:rPr lang="en-IN" b="1" spc="200" dirty="0">
                <a:solidFill>
                  <a:schemeClr val="accent2">
                    <a:lumMod val="75000"/>
                  </a:schemeClr>
                </a:solidFill>
                <a:effectLst>
                  <a:outerShdw blurRad="38100" dist="38100" dir="2700000" algn="tl">
                    <a:srgbClr val="000000"/>
                  </a:outerShdw>
                </a:effectLst>
              </a:rPr>
              <a:t>B. Sc. (Micro) LL. M.  </a:t>
            </a:r>
          </a:p>
          <a:p>
            <a:pPr algn="ctr">
              <a:defRPr/>
            </a:pPr>
            <a:r>
              <a:rPr lang="en-IN" sz="2400" b="1" spc="200" dirty="0">
                <a:solidFill>
                  <a:srgbClr val="C00000"/>
                </a:solidFill>
                <a:effectLst>
                  <a:outerShdw blurRad="38100" dist="38100" dir="2700000" algn="tl">
                    <a:srgbClr val="000000"/>
                  </a:outerShdw>
                </a:effectLst>
                <a:latin typeface="Batang" pitchFamily="18" charset="-127"/>
              </a:rPr>
              <a:t>Judge,</a:t>
            </a:r>
            <a:endParaRPr lang="en-IN" sz="2000" b="1" spc="200" dirty="0">
              <a:solidFill>
                <a:srgbClr val="C00000"/>
              </a:solidFill>
              <a:effectLst>
                <a:outerShdw blurRad="38100" dist="38100" dir="2700000" algn="tl">
                  <a:srgbClr val="000000"/>
                </a:outerShdw>
              </a:effectLst>
              <a:latin typeface="Batang" pitchFamily="18" charset="-127"/>
            </a:endParaRPr>
          </a:p>
          <a:p>
            <a:pPr algn="ctr">
              <a:defRPr/>
            </a:pPr>
            <a:r>
              <a:rPr lang="en-IN" sz="4800" b="1" spc="300" dirty="0">
                <a:solidFill>
                  <a:srgbClr val="0000CC"/>
                </a:solidFill>
                <a:effectLst>
                  <a:outerShdw blurRad="38100" dist="38100" dir="2700000" algn="tl">
                    <a:srgbClr val="000000"/>
                  </a:outerShdw>
                </a:effectLst>
              </a:rPr>
              <a:t>HIGH COURT OF </a:t>
            </a:r>
            <a:r>
              <a:rPr lang="en-IN" sz="4800" b="1" spc="300" dirty="0" smtClean="0">
                <a:solidFill>
                  <a:srgbClr val="0000CC"/>
                </a:solidFill>
                <a:effectLst>
                  <a:outerShdw blurRad="38100" dist="38100" dir="2700000" algn="tl">
                    <a:srgbClr val="000000"/>
                  </a:outerShdw>
                </a:effectLst>
              </a:rPr>
              <a:t>GUJARAT</a:t>
            </a:r>
          </a:p>
          <a:p>
            <a:pPr algn="ctr">
              <a:defRPr/>
            </a:pPr>
            <a:r>
              <a:rPr lang="en-IN" sz="4000" b="1" spc="300" noProof="1" smtClean="0">
                <a:solidFill>
                  <a:schemeClr val="accent4">
                    <a:lumMod val="50000"/>
                  </a:schemeClr>
                </a:solidFill>
                <a:effectLst>
                  <a:outerShdw blurRad="38100" dist="38100" dir="2700000" algn="tl">
                    <a:srgbClr val="000000"/>
                  </a:outerShdw>
                </a:effectLst>
              </a:rPr>
              <a:t>98250 49092</a:t>
            </a:r>
          </a:p>
          <a:p>
            <a:pPr algn="ctr">
              <a:defRPr/>
            </a:pPr>
            <a:r>
              <a:rPr lang="en-IN" sz="4000" b="1" spc="300" noProof="1" smtClean="0">
                <a:solidFill>
                  <a:schemeClr val="accent4">
                    <a:lumMod val="50000"/>
                  </a:schemeClr>
                </a:solidFill>
                <a:effectLst>
                  <a:outerShdw blurRad="38100" dist="38100" dir="2700000" algn="tl">
                    <a:srgbClr val="000000"/>
                  </a:outerShdw>
                </a:effectLst>
              </a:rPr>
              <a:t>shahsg@msn.com</a:t>
            </a:r>
            <a:endParaRPr lang="en-IN" spc="300" noProof="1">
              <a:solidFill>
                <a:schemeClr val="accent4">
                  <a:lumMod val="50000"/>
                </a:schemeClr>
              </a:solidFill>
            </a:endParaRPr>
          </a:p>
        </p:txBody>
      </p:sp>
    </p:spTree>
    <p:extLst>
      <p:ext uri="{BB962C8B-B14F-4D97-AF65-F5344CB8AC3E}">
        <p14:creationId xmlns:p14="http://schemas.microsoft.com/office/powerpoint/2010/main" xmlns="" val="1242130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0" y="228600"/>
            <a:ext cx="8839200" cy="6400800"/>
          </a:xfrm>
        </p:spPr>
        <p:txBody>
          <a:bodyPr>
            <a:normAutofit/>
            <a:scene3d>
              <a:camera prst="orthographicFront"/>
              <a:lightRig rig="threePt" dir="t"/>
            </a:scene3d>
            <a:sp3d extrusionH="57150">
              <a:bevelT h="25400" prst="softRound"/>
              <a:bevelB h="25400" prst="softRound"/>
            </a:sp3d>
          </a:bodyPr>
          <a:lstStyle/>
          <a:p>
            <a:pPr algn="l" defTabSz="571500" eaLnBrk="1" hangingPunct="1">
              <a:defRPr/>
            </a:pPr>
            <a:r>
              <a:rPr lang="en-IN" sz="3300" b="1" dirty="0" smtClean="0">
                <a:solidFill>
                  <a:srgbClr val="990000"/>
                </a:solidFill>
                <a:effectLst>
                  <a:outerShdw blurRad="38100" dist="38100" dir="2700000" algn="tl">
                    <a:srgbClr val="C0C0C0"/>
                  </a:outerShdw>
                </a:effectLst>
                <a:latin typeface="Courier New" pitchFamily="49" charset="0"/>
              </a:rPr>
              <a:t>Basic Facts about Computers and Computing</a:t>
            </a:r>
            <a:br>
              <a:rPr lang="en-IN" sz="3300" b="1" dirty="0" smtClean="0">
                <a:solidFill>
                  <a:srgbClr val="990000"/>
                </a:solidFill>
                <a:effectLst>
                  <a:outerShdw blurRad="38100" dist="38100" dir="2700000" algn="tl">
                    <a:srgbClr val="C0C0C0"/>
                  </a:outerShdw>
                </a:effectLst>
                <a:latin typeface="Courier New" pitchFamily="49" charset="0"/>
              </a:rPr>
            </a:br>
            <a:r>
              <a:rPr lang="en-IN" sz="3300" b="1" dirty="0" smtClean="0">
                <a:solidFill>
                  <a:srgbClr val="0000FF"/>
                </a:solidFill>
                <a:effectLst>
                  <a:outerShdw blurRad="38100" dist="38100" dir="2700000" algn="tl">
                    <a:srgbClr val="C0C0C0"/>
                  </a:outerShdw>
                </a:effectLst>
                <a:latin typeface="Courier New" pitchFamily="49" charset="0"/>
              </a:rPr>
              <a:t>A computer is a machine or tool, which is capable of:</a:t>
            </a:r>
            <a:br>
              <a:rPr lang="en-IN" sz="3300" b="1" dirty="0" smtClean="0">
                <a:solidFill>
                  <a:srgbClr val="0000FF"/>
                </a:solidFill>
                <a:effectLst>
                  <a:outerShdw blurRad="38100" dist="38100" dir="2700000" algn="tl">
                    <a:srgbClr val="C0C0C0"/>
                  </a:outerShdw>
                </a:effectLst>
                <a:latin typeface="Courier New" pitchFamily="49" charset="0"/>
              </a:rPr>
            </a:br>
            <a:r>
              <a:rPr lang="en-IN" sz="3300" b="1" dirty="0" smtClean="0">
                <a:solidFill>
                  <a:srgbClr val="FF9966"/>
                </a:solidFill>
                <a:effectLst>
                  <a:outerShdw blurRad="38100" dist="38100" dir="2700000" algn="tl">
                    <a:srgbClr val="C0C0C0"/>
                  </a:outerShdw>
                </a:effectLst>
                <a:latin typeface="Courier New" pitchFamily="49" charset="0"/>
              </a:rPr>
              <a:t>a.		Taking input data.</a:t>
            </a:r>
            <a:br>
              <a:rPr lang="en-IN" sz="3300" b="1" dirty="0" smtClean="0">
                <a:solidFill>
                  <a:srgbClr val="FF9966"/>
                </a:solidFill>
                <a:effectLst>
                  <a:outerShdw blurRad="38100" dist="38100" dir="2700000" algn="tl">
                    <a:srgbClr val="C0C0C0"/>
                  </a:outerShdw>
                </a:effectLst>
                <a:latin typeface="Courier New" pitchFamily="49" charset="0"/>
              </a:rPr>
            </a:br>
            <a:r>
              <a:rPr lang="en-IN" sz="3300" b="1" dirty="0" smtClean="0">
                <a:solidFill>
                  <a:srgbClr val="009900"/>
                </a:solidFill>
                <a:effectLst>
                  <a:outerShdw blurRad="38100" dist="38100" dir="2700000" algn="tl">
                    <a:srgbClr val="C0C0C0"/>
                  </a:outerShdw>
                </a:effectLst>
                <a:latin typeface="Courier New" pitchFamily="49" charset="0"/>
              </a:rPr>
              <a:t>b.		Storing the input data.</a:t>
            </a:r>
            <a:br>
              <a:rPr lang="en-IN" sz="3300" b="1" dirty="0" smtClean="0">
                <a:solidFill>
                  <a:srgbClr val="009900"/>
                </a:solidFill>
                <a:effectLst>
                  <a:outerShdw blurRad="38100" dist="38100" dir="2700000" algn="tl">
                    <a:srgbClr val="C0C0C0"/>
                  </a:outerShdw>
                </a:effectLst>
                <a:latin typeface="Courier New" pitchFamily="49" charset="0"/>
              </a:rPr>
            </a:br>
            <a:r>
              <a:rPr lang="en-IN" sz="3300" b="1" dirty="0" smtClean="0">
                <a:solidFill>
                  <a:srgbClr val="CC3300"/>
                </a:solidFill>
                <a:effectLst>
                  <a:outerShdw blurRad="38100" dist="38100" dir="2700000" algn="tl">
                    <a:srgbClr val="C0C0C0"/>
                  </a:outerShdw>
                </a:effectLst>
                <a:latin typeface="Courier New" pitchFamily="49" charset="0"/>
              </a:rPr>
              <a:t>c.		Processing the input data.</a:t>
            </a:r>
            <a:br>
              <a:rPr lang="en-IN" sz="3300" b="1" dirty="0" smtClean="0">
                <a:solidFill>
                  <a:srgbClr val="CC3300"/>
                </a:solidFill>
                <a:effectLst>
                  <a:outerShdw blurRad="38100" dist="38100" dir="2700000" algn="tl">
                    <a:srgbClr val="C0C0C0"/>
                  </a:outerShdw>
                </a:effectLst>
                <a:latin typeface="Courier New" pitchFamily="49" charset="0"/>
              </a:rPr>
            </a:br>
            <a:r>
              <a:rPr lang="en-IN" sz="3300" b="1" dirty="0" smtClean="0">
                <a:solidFill>
                  <a:srgbClr val="CC0099"/>
                </a:solidFill>
                <a:effectLst>
                  <a:outerShdw blurRad="38100" dist="38100" dir="2700000" algn="tl">
                    <a:srgbClr val="C0C0C0"/>
                  </a:outerShdw>
                </a:effectLst>
                <a:latin typeface="Courier New" pitchFamily="49" charset="0"/>
              </a:rPr>
              <a:t>d.		Producing the output 				 		reports on paper or 				 			electronic storage devices </a:t>
            </a:r>
            <a:br>
              <a:rPr lang="en-IN" sz="3300" b="1" dirty="0" smtClean="0">
                <a:solidFill>
                  <a:srgbClr val="CC0099"/>
                </a:solidFill>
                <a:effectLst>
                  <a:outerShdw blurRad="38100" dist="38100" dir="2700000" algn="tl">
                    <a:srgbClr val="C0C0C0"/>
                  </a:outerShdw>
                </a:effectLst>
                <a:latin typeface="Courier New" pitchFamily="49" charset="0"/>
              </a:rPr>
            </a:br>
            <a:r>
              <a:rPr lang="en-IN" sz="3300" b="1" dirty="0" smtClean="0">
                <a:solidFill>
                  <a:srgbClr val="CC0099"/>
                </a:solidFill>
                <a:effectLst>
                  <a:outerShdw blurRad="38100" dist="38100" dir="2700000" algn="tl">
                    <a:srgbClr val="C0C0C0"/>
                  </a:outerShdw>
                </a:effectLst>
                <a:latin typeface="Courier New" pitchFamily="49" charset="0"/>
              </a:rPr>
              <a:t>		for utilization at any time 			in	future and at any place.</a:t>
            </a:r>
            <a:endParaRPr lang="en-IN" sz="3300" b="1" dirty="0" smtClean="0">
              <a:solidFill>
                <a:srgbClr val="0000FF"/>
              </a:solidFill>
              <a:effectLst>
                <a:outerShdw blurRad="38100" dist="38100" dir="2700000" algn="tl">
                  <a:srgbClr val="C0C0C0"/>
                </a:outerShdw>
              </a:effectLst>
              <a:latin typeface="Courier New" pitchFamily="49"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1523</TotalTime>
  <Words>2083</Words>
  <Application>Microsoft Office PowerPoint</Application>
  <PresentationFormat>On-screen Show (4:3)</PresentationFormat>
  <Paragraphs>253</Paragraphs>
  <Slides>82</Slides>
  <Notes>20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NATIONAL JUDICIALACADEMY  7th to 9th  August, 2015</vt:lpstr>
      <vt:lpstr>Slide 2</vt:lpstr>
      <vt:lpstr>Slide 3</vt:lpstr>
      <vt:lpstr>Slide 4</vt:lpstr>
      <vt:lpstr>Slide 5</vt:lpstr>
      <vt:lpstr>Slide 6</vt:lpstr>
      <vt:lpstr>Slide 7</vt:lpstr>
      <vt:lpstr>Slide 8</vt:lpstr>
      <vt:lpstr>Basic Facts about Computers and Computing A computer is a machine or tool, which is capable of: a.  Taking input data. b.  Storing the input data. c.  Processing the input data. d.  Producing the output        reports on paper or         electronic storage devices    for utilization at any time    in future and at any place.</vt:lpstr>
      <vt:lpstr>Importance of Computer:  a. Collecting data. b. Storing data. c. Processing data. d. Retrieving data. e. Using data to:    (1)plan      (2)monitor operations       (3)control operations   </vt:lpstr>
      <vt:lpstr>Slide 11</vt:lpstr>
      <vt:lpstr>Slide 12</vt:lpstr>
      <vt:lpstr>If we issue wise instructions, the computer will carry out the task wisely. If we issue foolish instructions, the computer will carry out the task foolishly. Thus, it is a common saying in the computer world that:  GARBAGE IN, GABAGE OUT (GIGO) We can, therefore, say that the intelligent performance of a computer is directly proportional to the intelligence of the instructions that drives it.</vt:lpstr>
      <vt:lpstr>Slide 14</vt:lpstr>
      <vt:lpstr>Present Judiciary</vt:lpstr>
      <vt:lpstr>Slide 16</vt:lpstr>
      <vt:lpstr>Slide 17</vt:lpstr>
      <vt:lpstr>Information is the key of successes</vt:lpstr>
      <vt:lpstr>Slide 19</vt:lpstr>
      <vt:lpstr>Slide 20</vt:lpstr>
      <vt:lpstr>Slide 21</vt:lpstr>
      <vt:lpstr>Establishment of Laws and  bringing practices in conformity thereto is necessarily a long drawn process.</vt:lpstr>
      <vt:lpstr>Law, by itself, may not be enough. Law is only an instrument.  It must be effectively used. This effective use depends  as much on a supportive judiciary  as on the social will to change. </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TOOLS OF DATA ANALYSIS</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The great end of all human  industry is the attainment of happiness.           For which  ARTS INVENTED,  SCIENCES CULTIVATED,  LAWS ORDAINED, &amp; SOCIETIES MODELLED</vt:lpstr>
      <vt:lpstr>CONCLUSION</vt:lpstr>
      <vt:lpstr>Human knowledge arises  only from sense experience.  The percepts and concepts  actually present in the mind  constitute the sole object of knowledge,  with the objects of perception themselves,  their origin outside the mind,  or the nature of the mind itself remaining forever beyond inquiry.</vt:lpstr>
      <vt:lpstr>Slide 80</vt:lpstr>
      <vt:lpstr>Slide 81</vt:lpstr>
      <vt:lpstr>Slide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JUDICIAL ACADEMY  7th to 9th  July, 2015</dc:title>
  <dc:creator>Admin</dc:creator>
  <cp:lastModifiedBy>User</cp:lastModifiedBy>
  <cp:revision>75</cp:revision>
  <dcterms:created xsi:type="dcterms:W3CDTF">2015-07-29T03:29:41Z</dcterms:created>
  <dcterms:modified xsi:type="dcterms:W3CDTF">2015-08-08T09:05:41Z</dcterms:modified>
</cp:coreProperties>
</file>